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9" r:id="rId4"/>
    <p:sldMasterId id="2147483984" r:id="rId5"/>
    <p:sldMasterId id="2147484002" r:id="rId6"/>
  </p:sldMasterIdLst>
  <p:notesMasterIdLst>
    <p:notesMasterId r:id="rId53"/>
  </p:notesMasterIdLst>
  <p:sldIdLst>
    <p:sldId id="503" r:id="rId7"/>
    <p:sldId id="447" r:id="rId8"/>
    <p:sldId id="460" r:id="rId9"/>
    <p:sldId id="462" r:id="rId10"/>
    <p:sldId id="464" r:id="rId11"/>
    <p:sldId id="466" r:id="rId12"/>
    <p:sldId id="465" r:id="rId13"/>
    <p:sldId id="469" r:id="rId14"/>
    <p:sldId id="467" r:id="rId15"/>
    <p:sldId id="468" r:id="rId16"/>
    <p:sldId id="470" r:id="rId17"/>
    <p:sldId id="480" r:id="rId18"/>
    <p:sldId id="478" r:id="rId19"/>
    <p:sldId id="481" r:id="rId20"/>
    <p:sldId id="479" r:id="rId21"/>
    <p:sldId id="482" r:id="rId22"/>
    <p:sldId id="484" r:id="rId23"/>
    <p:sldId id="485" r:id="rId24"/>
    <p:sldId id="487" r:id="rId25"/>
    <p:sldId id="486" r:id="rId26"/>
    <p:sldId id="499" r:id="rId27"/>
    <p:sldId id="500" r:id="rId28"/>
    <p:sldId id="501" r:id="rId29"/>
    <p:sldId id="483" r:id="rId30"/>
    <p:sldId id="489" r:id="rId31"/>
    <p:sldId id="516" r:id="rId32"/>
    <p:sldId id="488" r:id="rId33"/>
    <p:sldId id="497" r:id="rId34"/>
    <p:sldId id="490" r:id="rId35"/>
    <p:sldId id="494" r:id="rId36"/>
    <p:sldId id="495" r:id="rId37"/>
    <p:sldId id="496" r:id="rId38"/>
    <p:sldId id="491" r:id="rId39"/>
    <p:sldId id="492" r:id="rId40"/>
    <p:sldId id="493" r:id="rId41"/>
    <p:sldId id="477" r:id="rId42"/>
    <p:sldId id="472" r:id="rId43"/>
    <p:sldId id="475" r:id="rId44"/>
    <p:sldId id="474" r:id="rId45"/>
    <p:sldId id="473" r:id="rId46"/>
    <p:sldId id="476" r:id="rId47"/>
    <p:sldId id="502" r:id="rId48"/>
    <p:sldId id="498" r:id="rId49"/>
    <p:sldId id="512" r:id="rId50"/>
    <p:sldId id="514" r:id="rId51"/>
    <p:sldId id="515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DF31241-BB9C-3C4D-9D28-95F31B2A680B}">
          <p14:sldIdLst>
            <p14:sldId id="503"/>
            <p14:sldId id="447"/>
            <p14:sldId id="460"/>
          </p14:sldIdLst>
        </p14:section>
        <p14:section name="Basic Tools" id="{98239DF0-EDA0-E349-BA09-A13D531365B2}">
          <p14:sldIdLst>
            <p14:sldId id="462"/>
            <p14:sldId id="464"/>
            <p14:sldId id="466"/>
            <p14:sldId id="465"/>
            <p14:sldId id="469"/>
            <p14:sldId id="467"/>
            <p14:sldId id="468"/>
            <p14:sldId id="470"/>
          </p14:sldIdLst>
        </p14:section>
        <p14:section name="Global Infrastructure" id="{BE454223-36E3-9F4C-95D2-E5A96CB5D76A}">
          <p14:sldIdLst>
            <p14:sldId id="480"/>
            <p14:sldId id="478"/>
            <p14:sldId id="481"/>
            <p14:sldId id="479"/>
          </p14:sldIdLst>
        </p14:section>
        <p14:section name="Infrastructure Automation" id="{5FCD0060-662C-614E-B587-B62B615C062B}">
          <p14:sldIdLst>
            <p14:sldId id="482"/>
            <p14:sldId id="484"/>
            <p14:sldId id="485"/>
            <p14:sldId id="487"/>
            <p14:sldId id="486"/>
            <p14:sldId id="499"/>
            <p14:sldId id="500"/>
            <p14:sldId id="501"/>
          </p14:sldIdLst>
        </p14:section>
        <p14:section name="More Automation" id="{04A3CCAD-0DD2-3041-A0F5-C9185E869A3C}">
          <p14:sldIdLst>
            <p14:sldId id="483"/>
            <p14:sldId id="489"/>
            <p14:sldId id="516"/>
            <p14:sldId id="488"/>
            <p14:sldId id="497"/>
            <p14:sldId id="490"/>
            <p14:sldId id="494"/>
            <p14:sldId id="495"/>
            <p14:sldId id="496"/>
            <p14:sldId id="491"/>
            <p14:sldId id="492"/>
            <p14:sldId id="493"/>
          </p14:sldIdLst>
        </p14:section>
        <p14:section name="Quick Starts" id="{E7BF7C5E-AAFC-2C42-BE79-CCDB237A8CF8}">
          <p14:sldIdLst>
            <p14:sldId id="477"/>
            <p14:sldId id="472"/>
            <p14:sldId id="475"/>
            <p14:sldId id="474"/>
            <p14:sldId id="473"/>
            <p14:sldId id="476"/>
          </p14:sldIdLst>
        </p14:section>
        <p14:section name="Conclusions" id="{6BF8A39A-42D0-1B4B-ADAD-AA27C5D8E4D9}">
          <p14:sldIdLst>
            <p14:sldId id="502"/>
            <p14:sldId id="498"/>
            <p14:sldId id="512"/>
            <p14:sldId id="514"/>
            <p14:sldId id="5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644">
          <p15:clr>
            <a:srgbClr val="A4A3A4"/>
          </p15:clr>
        </p15:guide>
        <p15:guide id="2" orient="horz" pos="2898">
          <p15:clr>
            <a:srgbClr val="A4A3A4"/>
          </p15:clr>
        </p15:guide>
        <p15:guide id="3" orient="horz" pos="2412">
          <p15:clr>
            <a:srgbClr val="A4A3A4"/>
          </p15:clr>
        </p15:guide>
        <p15:guide id="4" orient="horz" pos="3196">
          <p15:clr>
            <a:srgbClr val="A4A3A4"/>
          </p15:clr>
        </p15:guide>
        <p15:guide id="5" orient="horz" pos="1350">
          <p15:clr>
            <a:srgbClr val="A4A3A4"/>
          </p15:clr>
        </p15:guide>
        <p15:guide id="6" orient="horz" pos="1378">
          <p15:clr>
            <a:srgbClr val="A4A3A4"/>
          </p15:clr>
        </p15:guide>
        <p15:guide id="7" orient="horz" pos="2078">
          <p15:clr>
            <a:srgbClr val="A4A3A4"/>
          </p15:clr>
        </p15:guide>
        <p15:guide id="8" orient="horz" pos="125">
          <p15:clr>
            <a:srgbClr val="A4A3A4"/>
          </p15:clr>
        </p15:guide>
        <p15:guide id="9" orient="horz" pos="2106">
          <p15:clr>
            <a:srgbClr val="A4A3A4"/>
          </p15:clr>
        </p15:guide>
        <p15:guide id="10" orient="horz" pos="2859">
          <p15:clr>
            <a:srgbClr val="A4A3A4"/>
          </p15:clr>
        </p15:guide>
        <p15:guide id="11" pos="960">
          <p15:clr>
            <a:srgbClr val="A4A3A4"/>
          </p15:clr>
        </p15:guide>
        <p15:guide id="12" pos="1755">
          <p15:clr>
            <a:srgbClr val="A4A3A4"/>
          </p15:clr>
        </p15:guide>
        <p15:guide id="13" pos="2883">
          <p15:clr>
            <a:srgbClr val="A4A3A4"/>
          </p15:clr>
        </p15:guide>
        <p15:guide id="14" pos="2519">
          <p15:clr>
            <a:srgbClr val="A4A3A4"/>
          </p15:clr>
        </p15:guide>
        <p15:guide id="15" pos="4790">
          <p15:clr>
            <a:srgbClr val="A4A3A4"/>
          </p15:clr>
        </p15:guide>
        <p15:guide id="16" pos="2487">
          <p15:clr>
            <a:srgbClr val="A4A3A4"/>
          </p15:clr>
        </p15:guide>
        <p15:guide id="17" pos="1722">
          <p15:clr>
            <a:srgbClr val="A4A3A4"/>
          </p15:clr>
        </p15:guide>
        <p15:guide id="18" pos="987">
          <p15:clr>
            <a:srgbClr val="A4A3A4"/>
          </p15:clr>
        </p15:guide>
        <p15:guide id="19" pos="4818">
          <p15:clr>
            <a:srgbClr val="A4A3A4"/>
          </p15:clr>
        </p15:guide>
        <p15:guide id="20" pos="3257">
          <p15:clr>
            <a:srgbClr val="A4A3A4"/>
          </p15:clr>
        </p15:guide>
        <p15:guide id="21">
          <p15:clr>
            <a:srgbClr val="A4A3A4"/>
          </p15:clr>
        </p15:guide>
        <p15:guide id="22" pos="3285">
          <p15:clr>
            <a:srgbClr val="A4A3A4"/>
          </p15:clr>
        </p15:guide>
        <p15:guide id="23" pos="4022">
          <p15:clr>
            <a:srgbClr val="A4A3A4"/>
          </p15:clr>
        </p15:guide>
        <p15:guide id="24" pos="4053">
          <p15:clr>
            <a:srgbClr val="A4A3A4"/>
          </p15:clr>
        </p15:guide>
        <p15:guide id="25" pos="5544">
          <p15:clr>
            <a:srgbClr val="A4A3A4"/>
          </p15:clr>
        </p15:guide>
        <p15:guide id="26" pos="220">
          <p15:clr>
            <a:srgbClr val="A4A3A4"/>
          </p15:clr>
        </p15:guide>
        <p15:guide id="27" pos="3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  <p:cmAuthor id="2" name="Microsoft Office User" initials="Office" lastIdx="2" clrIdx="2">
    <p:extLst/>
  </p:cmAuthor>
  <p:cmAuthor id="3" name="Microsoft Office User" initials="Office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FF"/>
    <a:srgbClr val="505153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5" autoAdjust="0"/>
    <p:restoredTop sz="83654" autoAdjust="0"/>
  </p:normalViewPr>
  <p:slideViewPr>
    <p:cSldViewPr snapToGrid="0" showGuides="1">
      <p:cViewPr varScale="1">
        <p:scale>
          <a:sx n="100" d="100"/>
          <a:sy n="100" d="100"/>
        </p:scale>
        <p:origin x="184" y="472"/>
      </p:cViewPr>
      <p:guideLst>
        <p:guide orient="horz" pos="644"/>
        <p:guide orient="horz" pos="2898"/>
        <p:guide orient="horz" pos="2412"/>
        <p:guide orient="horz" pos="3196"/>
        <p:guide orient="horz" pos="1350"/>
        <p:guide orient="horz" pos="1378"/>
        <p:guide orient="horz" pos="2078"/>
        <p:guide orient="horz" pos="125"/>
        <p:guide orient="horz" pos="2106"/>
        <p:guide orient="horz" pos="2859"/>
        <p:guide pos="960"/>
        <p:guide pos="1755"/>
        <p:guide pos="2883"/>
        <p:guide pos="2519"/>
        <p:guide pos="4790"/>
        <p:guide pos="2487"/>
        <p:guide pos="1722"/>
        <p:guide pos="987"/>
        <p:guide pos="4818"/>
        <p:guide pos="3257"/>
        <p:guide/>
        <p:guide pos="3285"/>
        <p:guide pos="4022"/>
        <p:guide pos="4053"/>
        <p:guide pos="5544"/>
        <p:guide pos="220"/>
        <p:guide pos="3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100" d="100"/>
        <a:sy n="100" d="100"/>
      </p:scale>
      <p:origin x="0" y="-10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1/31/18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toolkit-for-visual-studio/latest/user-guide/deployment-beanstalk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docs.aws.amazon.com/toolkit-for-visual-studio/latest/user-guide/tkv-cfn-editor.html" TargetMode="External"/><Relationship Id="rId4" Type="http://schemas.openxmlformats.org/officeDocument/2006/relationships/hyperlink" Target="https://aws.amazon.com/ecs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99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7075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37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 Elastic Beanstalk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Use the AWS Toolkit for Visual Studio to develop, debug, then deploy your .NET web applications using a web application template. Use Visual Studio to build and run your application locally before deploying to AWS Elastic Beanstalk.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3"/>
              </a:rPr>
              <a:t>Learn more »</a:t>
            </a:r>
            <a:endParaRPr lang="en-GB" sz="1200" b="0" i="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 Lambda and Amazon API Gateway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Create serverless applications with minimal administration and event-driven scaling with C# and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Node.js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 using AWS Lambda and Amazon API Gateway.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Amazon Elastic Container Service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Easily build, register and deploy .NET Core Docker applications to the Amazon Elastic Container Service without ever leaving Visual Studio.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4"/>
              </a:rPr>
              <a:t>Learn More »</a:t>
            </a:r>
            <a:endParaRPr lang="en-GB" sz="1200" b="0" i="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AWS Explorer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AWS Explorer lets you manage your AWS resources. Including your Amazon S3 Objects, Amazon DynamoDB Tables and EC2 instances.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CloudFormation Editor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Create new .NET web applications using an application template. Use Visual Studio to build with the convenience of IntelliSense and deploy to AWS with AWS CloudFormation.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  <a:hlinkClick r:id="rId5"/>
              </a:rPr>
              <a:t>Learn more »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endParaRPr lang="en-GB" sz="1200" b="0" i="0" kern="1200" dirty="0">
              <a:solidFill>
                <a:schemeClr val="tx1"/>
              </a:solidFill>
              <a:effectLst/>
              <a:latin typeface="Arial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Project Templates</a:t>
            </a:r>
            <a:b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</a:br>
            <a:r>
              <a:rPr lang="en-GB" sz="1200" b="0" i="0" kern="1200" dirty="0">
                <a:solidFill>
                  <a:schemeClr val="tx1"/>
                </a:solidFill>
                <a:effectLst/>
                <a:latin typeface="Arial"/>
                <a:ea typeface="+mn-ea"/>
                <a:cs typeface="+mn-cs"/>
              </a:rPr>
              <a:t>The AWS Toolkit for Visual Studio includes project templates for AWS Lambda functions, AWS CloudFormation templates and sample projects showing how to use various AWS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71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5968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International Air Transport Association (IATA)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76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8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98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829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82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5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7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27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927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33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521500"/>
            <a:ext cx="7306748" cy="704539"/>
          </a:xfrm>
        </p:spPr>
        <p:txBody>
          <a:bodyPr lIns="0" tIns="0" rIns="0" bIns="0"/>
          <a:lstStyle>
            <a:lvl1pPr>
              <a:defRPr sz="60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solidFill>
                  <a:schemeClr val="bg1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nvent Title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29390" y="2507149"/>
            <a:ext cx="7306748" cy="382250"/>
          </a:xfrm>
        </p:spPr>
        <p:txBody>
          <a:bodyPr lIns="0" tIns="0" rIns="0" bIns="0"/>
          <a:lstStyle>
            <a:lvl1pPr>
              <a:defRPr sz="2800" b="0" i="0" spc="30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953738"/>
            <a:ext cx="7306747" cy="209863"/>
          </a:xfrm>
        </p:spPr>
        <p:txBody>
          <a:bodyPr lIns="0" tIns="0" rIns="0" bIns="0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97251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6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78133" y="2928327"/>
            <a:ext cx="2417999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365658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252526" y="2928327"/>
            <a:ext cx="2417342" cy="1065358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1"/>
          </p:nvPr>
        </p:nvSpPr>
        <p:spPr>
          <a:xfrm>
            <a:off x="478133" y="1319129"/>
            <a:ext cx="2417999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365658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252526" y="1319129"/>
            <a:ext cx="2417342" cy="1063855"/>
          </a:xfr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74922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3253181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6131439" y="4031577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374922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3253181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131439" y="2422039"/>
            <a:ext cx="2622278" cy="182880"/>
          </a:xfrm>
        </p:spPr>
        <p:txBody>
          <a:bodyPr/>
          <a:lstStyle>
            <a:lvl1pPr>
              <a:defRPr sz="8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56615" y="978196"/>
            <a:ext cx="8449055" cy="3232560"/>
          </a:xfrm>
        </p:spPr>
        <p:txBody>
          <a:bodyPr/>
          <a:lstStyle>
            <a:lvl1pPr>
              <a:defRPr sz="900" b="0" i="0" spc="0" baseline="0">
                <a:solidFill>
                  <a:schemeClr val="accent2"/>
                </a:solidFill>
                <a:latin typeface="Lucida Console" charset="0"/>
                <a:ea typeface="Lucida Console" charset="0"/>
                <a:cs typeface="Lucida Console" charset="0"/>
              </a:defRPr>
            </a:lvl1pPr>
            <a:lvl2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2pPr>
            <a:lvl3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3pPr>
            <a:lvl4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4pPr>
            <a:lvl5pPr>
              <a:defRPr sz="1200" b="0" i="0" spc="0" baseline="0">
                <a:latin typeface="Lucida Console" charset="0"/>
                <a:ea typeface="Lucida Console" charset="0"/>
                <a:cs typeface="Lucida Console" charset="0"/>
              </a:defRPr>
            </a:lvl5pPr>
          </a:lstStyle>
          <a:p>
            <a:pPr lvl="0"/>
            <a:r>
              <a:rPr lang="en-US" dirty="0"/>
              <a:t>; Syntax Test file for 68k Assembly code</a:t>
            </a:r>
          </a:p>
          <a:p>
            <a:pPr lvl="0"/>
            <a:r>
              <a:rPr lang="en-US" dirty="0"/>
              <a:t>; Some comments about this file</a:t>
            </a:r>
          </a:p>
          <a:p>
            <a:pPr lvl="0"/>
            <a:r>
              <a:rPr lang="en-US" dirty="0"/>
              <a:t>.D0 00000000</a:t>
            </a:r>
          </a:p>
          <a:p>
            <a:pPr lvl="0"/>
            <a:r>
              <a:rPr lang="en-US" dirty="0"/>
              <a:t>MS 2100 00000002</a:t>
            </a:r>
          </a:p>
          <a:p>
            <a:pPr lvl="0"/>
            <a:r>
              <a:rPr lang="en-US" dirty="0"/>
              <a:t>MM 2000;DI</a:t>
            </a:r>
          </a:p>
          <a:p>
            <a:pPr lvl="0"/>
            <a:r>
              <a:rPr lang="en-US" dirty="0"/>
              <a:t>LEA.L $002100,A1</a:t>
            </a:r>
          </a:p>
          <a:p>
            <a:pPr lvl="0"/>
            <a:r>
              <a:rPr lang="en-US" dirty="0"/>
              <a:t>MOVE.L #2,-(A1)</a:t>
            </a:r>
          </a:p>
          <a:p>
            <a:pPr lvl="0"/>
            <a:r>
              <a:rPr lang="en-US" dirty="0"/>
              <a:t>BSR $00002050</a:t>
            </a:r>
          </a:p>
          <a:p>
            <a:pPr lvl="0"/>
            <a:r>
              <a:rPr lang="en-US" dirty="0"/>
              <a:t>MM 2050:DI</a:t>
            </a:r>
          </a:p>
          <a:p>
            <a:pPr lvl="0"/>
            <a:r>
              <a:rPr lang="en-US" dirty="0"/>
              <a:t>MOVE.L (A1)+,D1</a:t>
            </a:r>
          </a:p>
          <a:p>
            <a:pPr lvl="0"/>
            <a:r>
              <a:rPr lang="en-US" dirty="0"/>
              <a:t>MOVE.L (A1),D2</a:t>
            </a:r>
          </a:p>
          <a:p>
            <a:pPr lvl="0"/>
            <a:r>
              <a:rPr lang="en-US" dirty="0"/>
              <a:t>ADD.L D1,D2</a:t>
            </a:r>
          </a:p>
          <a:p>
            <a:pPr lvl="0"/>
            <a:r>
              <a:rPr lang="en-US" dirty="0"/>
              <a:t>MOVE.L D2,D0</a:t>
            </a:r>
          </a:p>
          <a:p>
            <a:pPr lvl="0"/>
            <a:r>
              <a:rPr lang="en-US" dirty="0"/>
              <a:t>RTS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Placeholder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x-none" sz="70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89" y="114937"/>
            <a:ext cx="8205304" cy="54574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75" y="1012508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24575" y="1012508"/>
            <a:ext cx="4038600" cy="3472073"/>
          </a:xfrm>
        </p:spPr>
        <p:txBody>
          <a:bodyPr/>
          <a:lstStyle>
            <a:lvl1pPr>
              <a:defRPr sz="2200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000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1600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1600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672058" y="146466"/>
            <a:ext cx="2471942" cy="592797"/>
            <a:chOff x="0" y="1329033"/>
            <a:chExt cx="9144000" cy="21928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1329033"/>
              <a:ext cx="9144000" cy="2192826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215738" y="1989734"/>
              <a:ext cx="570586" cy="5705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dirty="0">
                <a:solidFill>
                  <a:srgbClr val="FFFFFF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49048" y="2021376"/>
              <a:ext cx="506357" cy="548639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9" y="-1"/>
            <a:ext cx="9144000" cy="5143501"/>
          </a:xfrm>
          <a:prstGeom prst="rect">
            <a:avLst/>
          </a:prstGeom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29390" y="1988861"/>
            <a:ext cx="7306748" cy="429220"/>
          </a:xfrm>
        </p:spPr>
        <p:txBody>
          <a:bodyPr lIns="0" tIns="0" rIns="0" bIns="0"/>
          <a:lstStyle>
            <a:lvl1pPr>
              <a:defRPr sz="2800"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929391" y="2555240"/>
            <a:ext cx="7306747" cy="1188720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9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929390" y="1439870"/>
            <a:ext cx="7315199" cy="468442"/>
          </a:xfrm>
        </p:spPr>
        <p:txBody>
          <a:bodyPr lIns="0" tIns="0" rIns="0" bIns="0" anchor="b"/>
          <a:lstStyle>
            <a:lvl1pPr>
              <a:defRPr sz="1200" b="0" i="0" spc="30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2pPr>
            <a:lvl3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3pPr>
            <a:lvl4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4pPr>
            <a:lvl5pPr>
              <a:defRPr b="0" i="0">
                <a:latin typeface="Roboto Condensed Light" charset="0"/>
                <a:ea typeface="Roboto Condensed Light" charset="0"/>
                <a:cs typeface="Roboto Condense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412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33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7501929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940218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6667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922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23" y="347868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8449055" cy="3232297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407"/>
            <a:ext cx="4171299" cy="3227832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7" y="978407"/>
            <a:ext cx="4213493" cy="3232085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3" y="1351892"/>
            <a:ext cx="4171300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4592178" y="1351892"/>
            <a:ext cx="4213492" cy="285860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592177" y="978195"/>
            <a:ext cx="4213493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356614" y="978195"/>
            <a:ext cx="4171299" cy="373697"/>
          </a:xfrm>
        </p:spPr>
        <p:txBody>
          <a:bodyPr/>
          <a:lstStyle>
            <a:lvl1pPr>
              <a:defRPr sz="1800" b="0" i="0" spc="300">
                <a:latin typeface="Amazon Ember" charset="0"/>
                <a:ea typeface="Amazon Ember" charset="0"/>
                <a:cs typeface="Amazon Ember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3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356615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/>
          </p:nvPr>
        </p:nvSpPr>
        <p:spPr>
          <a:xfrm>
            <a:off x="3195827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/>
          </p:nvPr>
        </p:nvSpPr>
        <p:spPr>
          <a:xfrm>
            <a:off x="6035039" y="978195"/>
            <a:ext cx="2770632" cy="3232561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2pPr>
            <a:lvl3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3pPr>
            <a:lvl4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4pPr>
            <a:lvl5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4 Content Graphic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3"/>
          <p:cNvSpPr txBox="1">
            <a:spLocks noChangeArrowheads="1"/>
          </p:cNvSpPr>
          <p:nvPr userDrawn="1"/>
        </p:nvSpPr>
        <p:spPr bwMode="auto">
          <a:xfrm>
            <a:off x="382630" y="4917710"/>
            <a:ext cx="302736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x-none" sz="700" b="0" i="0" dirty="0">
                <a:solidFill>
                  <a:srgbClr val="7F7F7F"/>
                </a:solidFill>
                <a:latin typeface="Amazon Ember" charset="0"/>
                <a:ea typeface="Amazon Ember" charset="0"/>
                <a:cs typeface="Amazon Ember" charset="0"/>
              </a:rPr>
              <a:t>© 2017, Amazon Web Services, Inc. or its Affiliates. All rights reserved.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67903" y="3611348"/>
            <a:ext cx="1946319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2605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658660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6804716" y="3611348"/>
            <a:ext cx="1947672" cy="299258"/>
          </a:xfrm>
        </p:spPr>
        <p:txBody>
          <a:bodyPr/>
          <a:lstStyle>
            <a:lvl1pPr>
              <a:defRPr sz="1200" b="0" i="0" spc="50" baseline="0">
                <a:latin typeface="Amazon Ember" charset="0"/>
                <a:ea typeface="Amazon Ember" charset="0"/>
                <a:cs typeface="Amazon Ember" charset="0"/>
              </a:defRPr>
            </a:lvl1pPr>
            <a:lvl2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2pPr>
            <a:lvl3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3pPr>
            <a:lvl4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4pPr>
            <a:lvl5pPr>
              <a:defRPr sz="1200" b="0" i="0" spc="50" baseline="0">
                <a:latin typeface="Roboto Condensed" charset="0"/>
                <a:ea typeface="Roboto Condensed" charset="0"/>
                <a:cs typeface="Roboto Condensed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63149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 noChangeAspect="1"/>
          </p:cNvSpPr>
          <p:nvPr>
            <p:ph type="pic" sz="quarter" idx="15"/>
          </p:nvPr>
        </p:nvSpPr>
        <p:spPr>
          <a:xfrm>
            <a:off x="2614635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14" name="Picture Placeholder 5"/>
          <p:cNvSpPr>
            <a:spLocks noGrp="1" noChangeAspect="1"/>
          </p:cNvSpPr>
          <p:nvPr>
            <p:ph type="pic" sz="quarter" idx="16"/>
          </p:nvPr>
        </p:nvSpPr>
        <p:spPr>
          <a:xfrm>
            <a:off x="4766121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5" name="Picture Placeholder 5"/>
          <p:cNvSpPr>
            <a:spLocks noGrp="1" noChangeAspect="1"/>
          </p:cNvSpPr>
          <p:nvPr>
            <p:ph type="pic" sz="quarter" idx="17"/>
          </p:nvPr>
        </p:nvSpPr>
        <p:spPr>
          <a:xfrm>
            <a:off x="6917606" y="1648208"/>
            <a:ext cx="1746504" cy="1746504"/>
          </a:xfrm>
        </p:spPr>
        <p:txBody>
          <a:bodyPr/>
          <a:lstStyle>
            <a:lvl1pPr>
              <a:defRPr sz="1800"/>
            </a:lvl1pPr>
          </a:lstStyle>
          <a:p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56615" y="347472"/>
            <a:ext cx="8449056" cy="469830"/>
          </a:xfrm>
        </p:spPr>
        <p:txBody>
          <a:bodyPr lIns="91440" tIns="45720" rIns="91440" bIns="45720"/>
          <a:lstStyle>
            <a:lvl1pPr>
              <a:defRPr b="0" i="0" spc="300"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1847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8" r:id="rId2"/>
    <p:sldLayoutId id="2147483893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03" r:id="rId13"/>
    <p:sldLayoutId id="214748398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0592" y="152082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92" y="1009332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34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4001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2800" b="1" i="0" kern="1200">
          <a:solidFill>
            <a:schemeClr val="tx1">
              <a:lumMod val="95000"/>
            </a:schemeClr>
          </a:solidFill>
          <a:latin typeface="Amazon Ember" charset="0"/>
          <a:ea typeface="Amazon Ember" charset="0"/>
          <a:cs typeface="Amazon Ember" charset="0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24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/>
          </a:solidFill>
          <a:latin typeface="Amazon Ember" charset="0"/>
          <a:ea typeface="Amazon Ember" charset="0"/>
          <a:cs typeface="Amazon Ember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21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sdk-net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aws/aws-logging-dotne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aws.amazon.com/serverless/" TargetMode="Externa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github.com/aws/aws-lambda-dotne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lop/ServerlessByDesign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hyperlink" Target="https://sbd.danilop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lop/ServerlessByDesign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hyperlink" Target="https://sbd.danilop.ne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ilop/ServerlessByDesign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40.png"/><Relationship Id="rId4" Type="http://schemas.openxmlformats.org/officeDocument/2006/relationships/hyperlink" Target="https://sbd.danilop.net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/aws-vsts-tools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quickstart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Relationship Id="rId4" Type="http://schemas.openxmlformats.org/officeDocument/2006/relationships/hyperlink" Target="https://github.com/aws-quickstart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iff"/><Relationship Id="rId3" Type="http://schemas.openxmlformats.org/officeDocument/2006/relationships/image" Target="../media/image50.tiff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53.tiff"/><Relationship Id="rId11" Type="http://schemas.openxmlformats.org/officeDocument/2006/relationships/hyperlink" Target="https://aws.amazon.com/windows/case-studies/" TargetMode="External"/><Relationship Id="rId5" Type="http://schemas.openxmlformats.org/officeDocument/2006/relationships/image" Target="../media/image52.tiff"/><Relationship Id="rId10" Type="http://schemas.openxmlformats.org/officeDocument/2006/relationships/image" Target="../media/image57.tiff"/><Relationship Id="rId4" Type="http://schemas.openxmlformats.org/officeDocument/2006/relationships/image" Target="../media/image51.tiff"/><Relationship Id="rId9" Type="http://schemas.openxmlformats.org/officeDocument/2006/relationships/image" Target="../media/image56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13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793B8A-D8FE-8F4B-88D0-3709EF3E9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1" y="1317310"/>
            <a:ext cx="4889500" cy="307053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15CC43-FDE7-A24E-94EA-F00EC78961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Tools for Windows PowerShell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0E0CB-3925-444F-A09D-9E90A4DDC6FB}"/>
              </a:ext>
            </a:extLst>
          </p:cNvPr>
          <p:cNvSpPr txBox="1"/>
          <p:nvPr/>
        </p:nvSpPr>
        <p:spPr>
          <a:xfrm>
            <a:off x="2557926" y="1059504"/>
            <a:ext cx="4140949" cy="3575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PS C:\&gt; Start-EC2Instance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InstanceIds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i-10a64379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3F0CF9-8F9C-9D40-AB3B-3FDEEF92B0F5}"/>
              </a:ext>
            </a:extLst>
          </p:cNvPr>
          <p:cNvSpPr txBox="1"/>
          <p:nvPr/>
        </p:nvSpPr>
        <p:spPr>
          <a:xfrm>
            <a:off x="1269250" y="1492637"/>
            <a:ext cx="6718300" cy="18810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foreach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($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in Get-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ChildItem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C:\Logs)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{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if ($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i.CreationTime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lt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($(Get-Date).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AddDays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(-7)))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{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    if ($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i.Length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gt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0)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    {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        Write-S3Object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BucketName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mylogbucket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-Key Logs/$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-File 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i.FullName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    }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    Remove-Item 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i.FullName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   }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FE6C8-7FF6-D74D-972E-0CE9D612949A}"/>
              </a:ext>
            </a:extLst>
          </p:cNvPr>
          <p:cNvSpPr txBox="1"/>
          <p:nvPr/>
        </p:nvSpPr>
        <p:spPr>
          <a:xfrm>
            <a:off x="1828050" y="3449190"/>
            <a:ext cx="5600700" cy="12985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# Publish a custom metric to your Amazon CloudWatch dashboard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= New-Object 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Amazon.CloudWatch.Model.MetricDatum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dat.Timestamp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= (Get-Date).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ToUniversalTime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()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dat.MetricName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= "New Posts”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dat.Unit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= "Count”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dat.Value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= 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newPostCount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Write-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CWMetricData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-Namespace "Usage Metrics"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MetricData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$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dat</a:t>
            </a:r>
            <a:endParaRPr lang="en-US" sz="1050" dirty="0">
              <a:latin typeface="Courier" pitchFamily="2" charset="0"/>
              <a:ea typeface="Amazon Ember Light" panose="020B0603020204020204" pitchFamily="34" charset="0"/>
              <a:cs typeface="Amazon Ember Light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65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CC43-FDE7-A24E-94EA-F00EC78961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SDK for .NET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8B77-533B-C744-A2BA-93BCA02B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585" y="1086786"/>
            <a:ext cx="4376830" cy="2824238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30BF07-BF16-6141-A7DA-6B377821FC17}"/>
              </a:ext>
            </a:extLst>
          </p:cNvPr>
          <p:cNvSpPr txBox="1"/>
          <p:nvPr/>
        </p:nvSpPr>
        <p:spPr>
          <a:xfrm>
            <a:off x="5111750" y="347868"/>
            <a:ext cx="3543300" cy="12884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.NET Core Support</a:t>
            </a: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S3 </a:t>
            </a:r>
            <a:r>
              <a:rPr lang="en-US" sz="1050" dirty="0" err="1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TransferUtility</a:t>
            </a:r>
            <a:endParaRPr lang="en-US" sz="1050" dirty="0">
              <a:latin typeface="Amazon Ember Light" panose="020B0603020204020204" pitchFamily="34" charset="0"/>
              <a:ea typeface="Amazon Ember Light" panose="020B0603020204020204" pitchFamily="34" charset="0"/>
              <a:cs typeface="Amazon Ember Light" panose="020B0603020204020204" pitchFamily="34" charset="0"/>
            </a:endParaRP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S3 Client-side Encryption</a:t>
            </a: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DynamoDB Object Persistence Framework</a:t>
            </a: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Glacier </a:t>
            </a:r>
            <a:r>
              <a:rPr lang="en-US" sz="1050" dirty="0" err="1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ArchiveTransferManager</a:t>
            </a:r>
            <a:endParaRPr lang="en-US" sz="1050" dirty="0">
              <a:latin typeface="Amazon Ember Light" panose="020B0603020204020204" pitchFamily="34" charset="0"/>
              <a:ea typeface="Amazon Ember Light" panose="020B0603020204020204" pitchFamily="34" charset="0"/>
              <a:cs typeface="Amazon Ember Light" panose="020B0603020204020204" pitchFamily="34" charset="0"/>
            </a:endParaRP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Support for Portable Class Library and </a:t>
            </a:r>
            <a:r>
              <a:rPr lang="en-US" sz="1050" dirty="0" err="1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Xamarin</a:t>
            </a: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Projects</a:t>
            </a:r>
          </a:p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DynamoDB Session State Provider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9211C0-AF1D-7842-9F3F-02EA3F9DDD05}"/>
              </a:ext>
            </a:extLst>
          </p:cNvPr>
          <p:cNvSpPr/>
          <p:nvPr/>
        </p:nvSpPr>
        <p:spPr>
          <a:xfrm>
            <a:off x="2339562" y="4046585"/>
            <a:ext cx="4464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https://github.com/aws/aws-sdk-net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35E01-2A73-8849-9980-1CC8C6A87E62}"/>
              </a:ext>
            </a:extLst>
          </p:cNvPr>
          <p:cNvSpPr/>
          <p:nvPr/>
        </p:nvSpPr>
        <p:spPr>
          <a:xfrm>
            <a:off x="1714500" y="4432985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https://github.com/aws/aws-logging-dotnet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2746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316491-4081-414C-811A-7C7380106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AWS Global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1568816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875B-0B22-F048-BC01-BEE26226C7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Regions and Availability Zones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67F17C-1D6A-C34C-B4CF-24FEF13F0A3A}"/>
              </a:ext>
            </a:extLst>
          </p:cNvPr>
          <p:cNvSpPr/>
          <p:nvPr/>
        </p:nvSpPr>
        <p:spPr>
          <a:xfrm>
            <a:off x="898423" y="1840152"/>
            <a:ext cx="3346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region is completely independent.</a:t>
            </a:r>
          </a:p>
          <a:p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Each Availability Zone is isolated, but the Availability Zones in a region are connected through low-latency links.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08332-DA86-9F4C-A5FE-E30902CDC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60" y="1687752"/>
            <a:ext cx="3643496" cy="199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812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6875B-0B22-F048-BC01-BEE26226C7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Global Infrastructure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6D0C1-3AB9-7E49-9880-F437A6CE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27" y="1170718"/>
            <a:ext cx="5760000" cy="326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67F17C-1D6A-C34C-B4CF-24FEF13F0A3A}"/>
              </a:ext>
            </a:extLst>
          </p:cNvPr>
          <p:cNvSpPr/>
          <p:nvPr/>
        </p:nvSpPr>
        <p:spPr>
          <a:xfrm>
            <a:off x="631723" y="2864362"/>
            <a:ext cx="33463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52 Availability Zones (AZs)</a:t>
            </a:r>
            <a:b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within 18 geographic Regions,</a:t>
            </a:r>
            <a:b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announced plans</a:t>
            </a:r>
          </a:p>
          <a:p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12 more AZs</a:t>
            </a:r>
            <a:b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i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4 more Regions</a:t>
            </a:r>
          </a:p>
        </p:txBody>
      </p:sp>
    </p:spTree>
    <p:extLst>
      <p:ext uri="{BB962C8B-B14F-4D97-AF65-F5344CB8AC3E}">
        <p14:creationId xmlns:p14="http://schemas.microsoft.com/office/powerpoint/2010/main" val="28750724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E6AD-1904-A64C-B31C-DCB07916E9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Edge Network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DE50A-B4E1-0342-B9D9-7EA1A7855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79" y="1160442"/>
            <a:ext cx="5760000" cy="3264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FAE7D9-CAFB-734C-8664-12234E524ED2}"/>
              </a:ext>
            </a:extLst>
          </p:cNvPr>
          <p:cNvSpPr/>
          <p:nvPr/>
        </p:nvSpPr>
        <p:spPr>
          <a:xfrm>
            <a:off x="542823" y="245447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113 Points of Presence</a:t>
            </a:r>
            <a:b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(102 Edge Locations and</a:t>
            </a:r>
            <a:b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11 Regional Edge Caches)</a:t>
            </a:r>
            <a:b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 56 cities</a:t>
            </a:r>
            <a:b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i="1" dirty="0">
                <a:solidFill>
                  <a:srgbClr val="333333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across 24 countries</a:t>
            </a:r>
            <a:endParaRPr lang="en-US" i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2333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57CA-5B1F-C248-9F15-77E16339C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Infrastructure Automation</a:t>
            </a:r>
          </a:p>
        </p:txBody>
      </p:sp>
    </p:spTree>
    <p:extLst>
      <p:ext uri="{BB962C8B-B14F-4D97-AF65-F5344CB8AC3E}">
        <p14:creationId xmlns:p14="http://schemas.microsoft.com/office/powerpoint/2010/main" val="222905608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Infrastructure as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92A2A-7854-2740-97A7-12CB2F9FF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9" y="890489"/>
            <a:ext cx="8315143" cy="22969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C71503-25C0-CB49-96C6-8C0266A3673B}"/>
              </a:ext>
            </a:extLst>
          </p:cNvPr>
          <p:cNvSpPr txBox="1"/>
          <p:nvPr/>
        </p:nvSpPr>
        <p:spPr>
          <a:xfrm>
            <a:off x="2009983" y="3958858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Templates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5EE7C-2ADD-9C48-9A6D-B4F2D163D4C4}"/>
              </a:ext>
            </a:extLst>
          </p:cNvPr>
          <p:cNvSpPr txBox="1"/>
          <p:nvPr/>
        </p:nvSpPr>
        <p:spPr>
          <a:xfrm>
            <a:off x="4103870" y="3958858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8DE77-AB03-EB4D-A529-5272717D201F}"/>
              </a:ext>
            </a:extLst>
          </p:cNvPr>
          <p:cNvSpPr txBox="1"/>
          <p:nvPr/>
        </p:nvSpPr>
        <p:spPr>
          <a:xfrm>
            <a:off x="6197757" y="3958858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Change Sets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9716A9-CA03-4441-B4CC-77ABEF42FD90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946243" y="4171577"/>
            <a:ext cx="1157627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533259-BE62-A24F-A590-3D8BA3AF832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40130" y="4171577"/>
            <a:ext cx="1157627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33616-76AF-A04D-B9A8-2D0EB2DF744D}"/>
              </a:ext>
            </a:extLst>
          </p:cNvPr>
          <p:cNvSpPr/>
          <p:nvPr/>
        </p:nvSpPr>
        <p:spPr>
          <a:xfrm>
            <a:off x="3249981" y="3897063"/>
            <a:ext cx="55015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create</a:t>
            </a:r>
            <a:endParaRPr lang="en-US" sz="10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E21A5E-54A0-E440-9276-B070E0976CEE}"/>
              </a:ext>
            </a:extLst>
          </p:cNvPr>
          <p:cNvSpPr/>
          <p:nvPr/>
        </p:nvSpPr>
        <p:spPr>
          <a:xfrm>
            <a:off x="5318219" y="3897063"/>
            <a:ext cx="6014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update</a:t>
            </a:r>
            <a:endParaRPr lang="en-US" sz="1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FDF5D-4DB2-FF47-8373-D1299F01B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294" y="3355295"/>
            <a:ext cx="469638" cy="5353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58B80F-16B2-664D-91BC-D16DC034D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75" y="3445096"/>
            <a:ext cx="434850" cy="355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CDAC56-2AE2-2543-91D8-7196BA3E6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068" y="3355296"/>
            <a:ext cx="469638" cy="53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974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178E6DCA-871C-7A4D-AB90-A07D80A50E32}"/>
              </a:ext>
            </a:extLst>
          </p:cNvPr>
          <p:cNvSpPr/>
          <p:nvPr/>
        </p:nvSpPr>
        <p:spPr>
          <a:xfrm>
            <a:off x="1329921" y="1563227"/>
            <a:ext cx="6724036" cy="390418"/>
          </a:xfrm>
          <a:prstGeom prst="left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 Scaling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1C7A32-6046-8749-8E53-78B304B81B0D}"/>
              </a:ext>
            </a:extLst>
          </p:cNvPr>
          <p:cNvSpPr txBox="1"/>
          <p:nvPr/>
        </p:nvSpPr>
        <p:spPr>
          <a:xfrm>
            <a:off x="4223809" y="1534001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AWS Auto Scaling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DDC1AF1-BA12-0541-ACA1-F393962A731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691939" y="1959439"/>
            <a:ext cx="0" cy="145302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E39534-8CDE-2742-906A-F5C970B94E13}"/>
              </a:ext>
            </a:extLst>
          </p:cNvPr>
          <p:cNvSpPr txBox="1"/>
          <p:nvPr/>
        </p:nvSpPr>
        <p:spPr>
          <a:xfrm>
            <a:off x="1329921" y="3412459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EC2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ADB9C-9149-154C-942F-67C198CFD794}"/>
              </a:ext>
            </a:extLst>
          </p:cNvPr>
          <p:cNvSpPr txBox="1"/>
          <p:nvPr/>
        </p:nvSpPr>
        <p:spPr>
          <a:xfrm>
            <a:off x="2776865" y="3412459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EC2 Spot Fleets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B77D10-23DA-9143-A0F2-27B531BB7E1C}"/>
              </a:ext>
            </a:extLst>
          </p:cNvPr>
          <p:cNvSpPr txBox="1"/>
          <p:nvPr/>
        </p:nvSpPr>
        <p:spPr>
          <a:xfrm>
            <a:off x="4223809" y="3412459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ECS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2AF86-C422-9A4F-AE41-175567850BC6}"/>
              </a:ext>
            </a:extLst>
          </p:cNvPr>
          <p:cNvSpPr txBox="1"/>
          <p:nvPr/>
        </p:nvSpPr>
        <p:spPr>
          <a:xfrm>
            <a:off x="5670753" y="3413898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DynamoDB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D69489-CE68-EB45-BFFB-5A9B6927D3A5}"/>
              </a:ext>
            </a:extLst>
          </p:cNvPr>
          <p:cNvSpPr txBox="1"/>
          <p:nvPr/>
        </p:nvSpPr>
        <p:spPr>
          <a:xfrm>
            <a:off x="7117697" y="3412459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Aurora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726C93-2586-074B-822F-D6A6FDB3DA53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1798051" y="1959439"/>
            <a:ext cx="2893888" cy="145302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6BE0E6-09E9-E040-9436-5F8CE904E6A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3244995" y="1959439"/>
            <a:ext cx="1446944" cy="145302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822B00-B3F3-C54C-B1CC-5CA4EF118EF0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691939" y="1959439"/>
            <a:ext cx="1446944" cy="145445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B1A781-5869-0647-A11B-C49B5E8F240F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>
            <a:off x="4691939" y="1959439"/>
            <a:ext cx="2893888" cy="145302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50148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715BD74-9873-9C42-B3CE-2E61939F55ED}"/>
              </a:ext>
            </a:extLst>
          </p:cNvPr>
          <p:cNvGrpSpPr/>
          <p:nvPr/>
        </p:nvGrpSpPr>
        <p:grpSpPr>
          <a:xfrm>
            <a:off x="1066824" y="2176601"/>
            <a:ext cx="7020054" cy="390418"/>
            <a:chOff x="1066824" y="1047927"/>
            <a:chExt cx="7020054" cy="390418"/>
          </a:xfrm>
        </p:grpSpPr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0B12B16E-BC90-6446-8D97-ECA3192042E5}"/>
                </a:ext>
              </a:extLst>
            </p:cNvPr>
            <p:cNvSpPr/>
            <p:nvPr/>
          </p:nvSpPr>
          <p:spPr>
            <a:xfrm>
              <a:off x="1066824" y="1047927"/>
              <a:ext cx="7020054" cy="390418"/>
            </a:xfrm>
            <a:prstGeom prst="leftRigh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ED80368-E922-C74D-865C-F8B7643F3DE9}"/>
                </a:ext>
              </a:extLst>
            </p:cNvPr>
            <p:cNvSpPr/>
            <p:nvPr/>
          </p:nvSpPr>
          <p:spPr>
            <a:xfrm>
              <a:off x="1319603" y="1104636"/>
              <a:ext cx="67311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Simple</a:t>
              </a:r>
              <a:endParaRPr lang="en-US" sz="12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4A8DCB5-1C0F-FA44-82EF-89D964648FDB}"/>
                </a:ext>
              </a:extLst>
            </p:cNvPr>
            <p:cNvSpPr/>
            <p:nvPr/>
          </p:nvSpPr>
          <p:spPr>
            <a:xfrm>
              <a:off x="7046598" y="1104635"/>
              <a:ext cx="8220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Powerful</a:t>
              </a:r>
              <a:endParaRPr lang="en-US" sz="12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Managed Directories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78CC3F-B828-314A-A452-5CA43D382C81}"/>
              </a:ext>
            </a:extLst>
          </p:cNvPr>
          <p:cNvSpPr txBox="1"/>
          <p:nvPr/>
        </p:nvSpPr>
        <p:spPr>
          <a:xfrm>
            <a:off x="1606824" y="149619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AD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F215C3-6937-4044-921B-EE1396947739}"/>
              </a:ext>
            </a:extLst>
          </p:cNvPr>
          <p:cNvSpPr txBox="1"/>
          <p:nvPr/>
        </p:nvSpPr>
        <p:spPr>
          <a:xfrm>
            <a:off x="1066824" y="2810560"/>
            <a:ext cx="2160000" cy="1181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AD Connector uses your existing on-premises Microsoft Active Directory to access AWS applications and services.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7BB196-527A-8A4F-AB31-DDE51CCB923A}"/>
              </a:ext>
            </a:extLst>
          </p:cNvPr>
          <p:cNvSpPr txBox="1"/>
          <p:nvPr/>
        </p:nvSpPr>
        <p:spPr>
          <a:xfrm>
            <a:off x="4036851" y="149619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Simple 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235B31-63E7-A44E-99D3-1DE354B7E4EC}"/>
              </a:ext>
            </a:extLst>
          </p:cNvPr>
          <p:cNvSpPr txBox="1"/>
          <p:nvPr/>
        </p:nvSpPr>
        <p:spPr>
          <a:xfrm>
            <a:off x="3496851" y="2810560"/>
            <a:ext cx="2160000" cy="1181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Simple AD is a Microsoft Active Directory–compatible directory that is powered by Samba 4 and hosted on the AWS cloud.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F5FB7-7031-B54C-9C50-A2B1DF42F6C6}"/>
              </a:ext>
            </a:extLst>
          </p:cNvPr>
          <p:cNvSpPr txBox="1"/>
          <p:nvPr/>
        </p:nvSpPr>
        <p:spPr>
          <a:xfrm>
            <a:off x="6466878" y="149619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Microsoft 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1FDB5C-CFE0-8A4D-B377-AE77F8EA6715}"/>
              </a:ext>
            </a:extLst>
          </p:cNvPr>
          <p:cNvSpPr txBox="1"/>
          <p:nvPr/>
        </p:nvSpPr>
        <p:spPr>
          <a:xfrm>
            <a:off x="5926878" y="2810560"/>
            <a:ext cx="2160000" cy="1181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Microsoft AD is a Microsoft Active Directory hosted on the AWS Cloud. It integrates most Active Directory features with AWS applications.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0A444-7250-D748-B928-52FE43C25C79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2146824" y="1921629"/>
            <a:ext cx="0" cy="888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6F216FC-36BE-CA43-8745-44C775108CE1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4576851" y="1921629"/>
            <a:ext cx="0" cy="888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DBA64D-D9E1-CB43-843C-EDD898242E2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006878" y="1921629"/>
            <a:ext cx="0" cy="88893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98904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2369" y="1014664"/>
            <a:ext cx="733926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Automation on AWS</a:t>
            </a:r>
            <a:b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Microsoft Workloads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9AFD6A-B3A9-DE43-9504-15338F4E76AF}"/>
              </a:ext>
            </a:extLst>
          </p:cNvPr>
          <p:cNvGrpSpPr/>
          <p:nvPr/>
        </p:nvGrpSpPr>
        <p:grpSpPr>
          <a:xfrm>
            <a:off x="902369" y="2735180"/>
            <a:ext cx="7339263" cy="1631216"/>
            <a:chOff x="902369" y="2735180"/>
            <a:chExt cx="7339263" cy="1631216"/>
          </a:xfrm>
        </p:grpSpPr>
        <p:sp>
          <p:nvSpPr>
            <p:cNvPr id="7" name="TextBox 6"/>
            <p:cNvSpPr txBox="1"/>
            <p:nvPr/>
          </p:nvSpPr>
          <p:spPr>
            <a:xfrm>
              <a:off x="902369" y="2735180"/>
              <a:ext cx="7339263" cy="1631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Danilo Poccia</a:t>
              </a:r>
            </a:p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Technical Evangelist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danilop@amazon.com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@danilop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danilop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093A43-7D2C-154C-9A5E-7C3C1B19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249" y="3442788"/>
              <a:ext cx="216000" cy="21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AADFF-35F0-1747-81AA-A4A4DCAB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249" y="4049921"/>
              <a:ext cx="216000" cy="21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74F785-42E0-D54F-8E70-ABE2E869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249" y="3746355"/>
              <a:ext cx="216000" cy="216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E85E7FC-0124-CB4C-8338-676AA8D4C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461" y="3887615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858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Managed Databases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3627B2-D72F-0C4F-A412-EA7422B1B294}"/>
              </a:ext>
            </a:extLst>
          </p:cNvPr>
          <p:cNvGrpSpPr/>
          <p:nvPr/>
        </p:nvGrpSpPr>
        <p:grpSpPr>
          <a:xfrm>
            <a:off x="172073" y="1200466"/>
            <a:ext cx="8787207" cy="297445"/>
            <a:chOff x="223443" y="1524269"/>
            <a:chExt cx="8787207" cy="395899"/>
          </a:xfrm>
        </p:grpSpPr>
        <p:sp>
          <p:nvSpPr>
            <p:cNvPr id="4" name="Text Placeholder 3">
              <a:extLst>
                <a:ext uri="{FF2B5EF4-FFF2-40B4-BE49-F238E27FC236}">
                  <a16:creationId xmlns:a16="http://schemas.microsoft.com/office/drawing/2014/main" id="{A9D684EF-44C6-FD4D-A886-F54965FD3603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1531221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Versions supported: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6B8D81B-F2EA-BD4E-ABF7-5AFBACC9410F}"/>
                </a:ext>
              </a:extLst>
            </p:cNvPr>
            <p:cNvSpPr/>
            <p:nvPr/>
          </p:nvSpPr>
          <p:spPr>
            <a:xfrm>
              <a:off x="2038218" y="1524269"/>
              <a:ext cx="3314831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2008 R2, 2012, 2014, 2016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155FAED-B737-C443-BA3C-53FF0FA5BF4C}"/>
                </a:ext>
              </a:extLst>
            </p:cNvPr>
            <p:cNvSpPr/>
            <p:nvPr/>
          </p:nvSpPr>
          <p:spPr>
            <a:xfrm>
              <a:off x="5416550" y="1524269"/>
              <a:ext cx="3594100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2005, 2008, 2008 R2, 2012, 2014, 2016, 2017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2C22CF-8EEF-5445-BB19-2A11597B6F1C}"/>
              </a:ext>
            </a:extLst>
          </p:cNvPr>
          <p:cNvGrpSpPr/>
          <p:nvPr/>
        </p:nvGrpSpPr>
        <p:grpSpPr>
          <a:xfrm>
            <a:off x="172073" y="1542963"/>
            <a:ext cx="8799776" cy="297445"/>
            <a:chOff x="223443" y="1968769"/>
            <a:chExt cx="8799776" cy="395899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65A78611-BD86-7944-9DD4-DCFF579C46FA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1975721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Editions supported: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EBB824C-ECF8-7240-BD21-C9AE0DDEF5AF}"/>
                </a:ext>
              </a:extLst>
            </p:cNvPr>
            <p:cNvSpPr/>
            <p:nvPr/>
          </p:nvSpPr>
          <p:spPr>
            <a:xfrm>
              <a:off x="2038219" y="1968769"/>
              <a:ext cx="6985000" cy="346864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Express, Web, Standard, Enterprise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8F3321-AED6-5041-855D-2970838FF6E2}"/>
              </a:ext>
            </a:extLst>
          </p:cNvPr>
          <p:cNvGrpSpPr/>
          <p:nvPr/>
        </p:nvGrpSpPr>
        <p:grpSpPr>
          <a:xfrm>
            <a:off x="172073" y="1860060"/>
            <a:ext cx="8787207" cy="292222"/>
            <a:chOff x="223443" y="2372596"/>
            <a:chExt cx="8787207" cy="388947"/>
          </a:xfrm>
        </p:grpSpPr>
        <p:sp>
          <p:nvSpPr>
            <p:cNvPr id="11" name="Text Placeholder 3">
              <a:extLst>
                <a:ext uri="{FF2B5EF4-FFF2-40B4-BE49-F238E27FC236}">
                  <a16:creationId xmlns:a16="http://schemas.microsoft.com/office/drawing/2014/main" id="{B0AF276A-AAFB-E445-8EB2-90AF8BB0C993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2372596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HA and scaling: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347CBB5C-9464-B048-AFB7-1D083150CD43}"/>
                </a:ext>
              </a:extLst>
            </p:cNvPr>
            <p:cNvSpPr/>
            <p:nvPr/>
          </p:nvSpPr>
          <p:spPr>
            <a:xfrm>
              <a:off x="5414303" y="2413269"/>
              <a:ext cx="3596347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Self-managed; AlwaysOn, mirror, log ship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7C40E25-3CF0-644D-A451-72DC21366282}"/>
                </a:ext>
              </a:extLst>
            </p:cNvPr>
            <p:cNvSpPr/>
            <p:nvPr/>
          </p:nvSpPr>
          <p:spPr>
            <a:xfrm>
              <a:off x="2038219" y="2413269"/>
              <a:ext cx="3316947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Multi-AZ deployment, instance scaling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782C45-B2DA-BC4D-8D44-006754513B81}"/>
              </a:ext>
            </a:extLst>
          </p:cNvPr>
          <p:cNvGrpSpPr/>
          <p:nvPr/>
        </p:nvGrpSpPr>
        <p:grpSpPr>
          <a:xfrm>
            <a:off x="172073" y="2222734"/>
            <a:ext cx="8799776" cy="319059"/>
            <a:chOff x="223443" y="2845069"/>
            <a:chExt cx="8799776" cy="42466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8C24AA4-6159-634E-B763-68EC7D268699}"/>
                </a:ext>
              </a:extLst>
            </p:cNvPr>
            <p:cNvSpPr/>
            <p:nvPr/>
          </p:nvSpPr>
          <p:spPr>
            <a:xfrm>
              <a:off x="2038219" y="2845069"/>
              <a:ext cx="6985000" cy="346864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Encrypted storage using AWS KMS (all editions); TDE support</a:t>
              </a:r>
            </a:p>
          </p:txBody>
        </p:sp>
        <p:sp>
          <p:nvSpPr>
            <p:cNvPr id="16" name="Text Placeholder 3">
              <a:extLst>
                <a:ext uri="{FF2B5EF4-FFF2-40B4-BE49-F238E27FC236}">
                  <a16:creationId xmlns:a16="http://schemas.microsoft.com/office/drawing/2014/main" id="{E3300D3A-EEE8-7E44-894A-60CADC73A79E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288079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Encryption: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67FA30-2E58-4548-BA4C-B8E055E560A3}"/>
              </a:ext>
            </a:extLst>
          </p:cNvPr>
          <p:cNvGrpSpPr/>
          <p:nvPr/>
        </p:nvGrpSpPr>
        <p:grpSpPr>
          <a:xfrm>
            <a:off x="172073" y="2586845"/>
            <a:ext cx="8787208" cy="292222"/>
            <a:chOff x="223443" y="3287190"/>
            <a:chExt cx="8787208" cy="388947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E999580D-FAD0-6C4B-A112-43F92A823A5C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328719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Authentication: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97CCD8E-FDCB-4349-9E4E-6EB9CA259393}"/>
                </a:ext>
              </a:extLst>
            </p:cNvPr>
            <p:cNvSpPr/>
            <p:nvPr/>
          </p:nvSpPr>
          <p:spPr>
            <a:xfrm>
              <a:off x="2038219" y="3289569"/>
              <a:ext cx="6972432" cy="346864"/>
            </a:xfrm>
            <a:prstGeom prst="roundRect">
              <a:avLst/>
            </a:prstGeom>
            <a:solidFill>
              <a:srgbClr val="3366FF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Windows and SQL Server authentication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FD1E30-ABF7-D64B-8AD1-FED08616BCCD}"/>
              </a:ext>
            </a:extLst>
          </p:cNvPr>
          <p:cNvGrpSpPr/>
          <p:nvPr/>
        </p:nvGrpSpPr>
        <p:grpSpPr>
          <a:xfrm>
            <a:off x="172073" y="2924119"/>
            <a:ext cx="8787207" cy="292222"/>
            <a:chOff x="223443" y="3731690"/>
            <a:chExt cx="8787207" cy="388947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8D5E818-F7B8-BA45-811D-F4FB5D79FDB8}"/>
                </a:ext>
              </a:extLst>
            </p:cNvPr>
            <p:cNvSpPr/>
            <p:nvPr/>
          </p:nvSpPr>
          <p:spPr>
            <a:xfrm>
              <a:off x="5414303" y="3734069"/>
              <a:ext cx="3596347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Maintenance plans and third-party tools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A455834-4BE9-C943-AAC1-CDEA06AB611D}"/>
                </a:ext>
              </a:extLst>
            </p:cNvPr>
            <p:cNvSpPr/>
            <p:nvPr/>
          </p:nvSpPr>
          <p:spPr>
            <a:xfrm>
              <a:off x="2038219" y="3734069"/>
              <a:ext cx="3316947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Managed automated backups</a:t>
              </a:r>
            </a:p>
          </p:txBody>
        </p:sp>
        <p:sp>
          <p:nvSpPr>
            <p:cNvPr id="23" name="Text Placeholder 3">
              <a:extLst>
                <a:ext uri="{FF2B5EF4-FFF2-40B4-BE49-F238E27FC236}">
                  <a16:creationId xmlns:a16="http://schemas.microsoft.com/office/drawing/2014/main" id="{ECE20C0B-210D-D741-A1CA-B768FB33CDB7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373169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Backups: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B9E22-8BEF-CC4D-B5A4-2E88F7A01C8E}"/>
              </a:ext>
            </a:extLst>
          </p:cNvPr>
          <p:cNvGrpSpPr/>
          <p:nvPr/>
        </p:nvGrpSpPr>
        <p:grpSpPr>
          <a:xfrm>
            <a:off x="172073" y="3261393"/>
            <a:ext cx="8787207" cy="292222"/>
            <a:chOff x="223443" y="4169840"/>
            <a:chExt cx="8787207" cy="388947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1FAD921E-1990-F848-BF09-5EC19BDE7411}"/>
                </a:ext>
              </a:extLst>
            </p:cNvPr>
            <p:cNvSpPr/>
            <p:nvPr/>
          </p:nvSpPr>
          <p:spPr>
            <a:xfrm>
              <a:off x="5414303" y="4172219"/>
              <a:ext cx="3596347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Self-managed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878DB90-5D09-474B-AF20-6922CA708824}"/>
                </a:ext>
              </a:extLst>
            </p:cNvPr>
            <p:cNvSpPr/>
            <p:nvPr/>
          </p:nvSpPr>
          <p:spPr>
            <a:xfrm>
              <a:off x="2038219" y="4172219"/>
              <a:ext cx="3316947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Automatic software patching, instance replacement</a:t>
              </a:r>
            </a:p>
          </p:txBody>
        </p:sp>
        <p:sp>
          <p:nvSpPr>
            <p:cNvPr id="27" name="Text Placeholder 3">
              <a:extLst>
                <a:ext uri="{FF2B5EF4-FFF2-40B4-BE49-F238E27FC236}">
                  <a16:creationId xmlns:a16="http://schemas.microsoft.com/office/drawing/2014/main" id="{5A1F30A7-C87A-3945-BCB5-22B1713A85C1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416984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Maintenance:</a:t>
              </a:r>
            </a:p>
          </p:txBody>
        </p:sp>
      </p:grp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EB945EA2-36D9-CB42-B08F-AD6A99398CD8}"/>
              </a:ext>
            </a:extLst>
          </p:cNvPr>
          <p:cNvSpPr txBox="1">
            <a:spLocks/>
          </p:cNvSpPr>
          <p:nvPr/>
        </p:nvSpPr>
        <p:spPr>
          <a:xfrm>
            <a:off x="1955230" y="910840"/>
            <a:ext cx="3314700" cy="360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RDS for SQL Server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70DE1435-4351-B54B-BC72-F5B2524D6EE6}"/>
              </a:ext>
            </a:extLst>
          </p:cNvPr>
          <p:cNvSpPr txBox="1">
            <a:spLocks/>
          </p:cNvSpPr>
          <p:nvPr/>
        </p:nvSpPr>
        <p:spPr>
          <a:xfrm>
            <a:off x="5397995" y="910840"/>
            <a:ext cx="3497657" cy="360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SQL Server on Amazon EC2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662B76-83AD-2740-83A4-91097CFF16EB}"/>
              </a:ext>
            </a:extLst>
          </p:cNvPr>
          <p:cNvGrpSpPr/>
          <p:nvPr/>
        </p:nvGrpSpPr>
        <p:grpSpPr>
          <a:xfrm>
            <a:off x="184642" y="3598667"/>
            <a:ext cx="8787207" cy="292222"/>
            <a:chOff x="223443" y="4169840"/>
            <a:chExt cx="8787207" cy="388947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1DBFE68-5537-AD46-BDC9-A97C6704AE8C}"/>
                </a:ext>
              </a:extLst>
            </p:cNvPr>
            <p:cNvSpPr/>
            <p:nvPr/>
          </p:nvSpPr>
          <p:spPr>
            <a:xfrm>
              <a:off x="5414303" y="4172219"/>
              <a:ext cx="3596347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Self-managed, AWS DMS, third-party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06983DF-1530-1146-BF43-E3FD93D6D6A8}"/>
                </a:ext>
              </a:extLst>
            </p:cNvPr>
            <p:cNvSpPr/>
            <p:nvPr/>
          </p:nvSpPr>
          <p:spPr>
            <a:xfrm>
              <a:off x="2038219" y="4172219"/>
              <a:ext cx="3316947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AWS DMS, third-party</a:t>
              </a:r>
            </a:p>
          </p:txBody>
        </p:sp>
        <p:sp>
          <p:nvSpPr>
            <p:cNvPr id="33" name="Text Placeholder 3">
              <a:extLst>
                <a:ext uri="{FF2B5EF4-FFF2-40B4-BE49-F238E27FC236}">
                  <a16:creationId xmlns:a16="http://schemas.microsoft.com/office/drawing/2014/main" id="{04A73374-3B4D-8346-B404-A4ACDE1FEA7D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416984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Read replicas: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D4BD14-36B5-F54F-BD26-0920AD6A2D55}"/>
              </a:ext>
            </a:extLst>
          </p:cNvPr>
          <p:cNvGrpSpPr/>
          <p:nvPr/>
        </p:nvGrpSpPr>
        <p:grpSpPr>
          <a:xfrm>
            <a:off x="175117" y="3935944"/>
            <a:ext cx="8787207" cy="292222"/>
            <a:chOff x="223443" y="4169840"/>
            <a:chExt cx="8787207" cy="388947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EB6A268A-282D-4E44-A270-75D1E7464C86}"/>
                </a:ext>
              </a:extLst>
            </p:cNvPr>
            <p:cNvSpPr/>
            <p:nvPr/>
          </p:nvSpPr>
          <p:spPr>
            <a:xfrm>
              <a:off x="5414303" y="4172219"/>
              <a:ext cx="3596347" cy="34686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BYOL, license included AMI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6E0F0BE-CEBF-1D4D-A9F6-6EFB21B67728}"/>
                </a:ext>
              </a:extLst>
            </p:cNvPr>
            <p:cNvSpPr/>
            <p:nvPr/>
          </p:nvSpPr>
          <p:spPr>
            <a:xfrm>
              <a:off x="2038219" y="4172219"/>
              <a:ext cx="3316947" cy="34686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BYOL, license included</a:t>
              </a:r>
            </a:p>
          </p:txBody>
        </p:sp>
        <p:sp>
          <p:nvSpPr>
            <p:cNvPr id="37" name="Text Placeholder 3">
              <a:extLst>
                <a:ext uri="{FF2B5EF4-FFF2-40B4-BE49-F238E27FC236}">
                  <a16:creationId xmlns:a16="http://schemas.microsoft.com/office/drawing/2014/main" id="{9552E545-F3C5-D34D-8203-9F18BE2957A8}"/>
                </a:ext>
              </a:extLst>
            </p:cNvPr>
            <p:cNvSpPr txBox="1">
              <a:spLocks/>
            </p:cNvSpPr>
            <p:nvPr/>
          </p:nvSpPr>
          <p:spPr>
            <a:xfrm>
              <a:off x="223443" y="4169840"/>
              <a:ext cx="2049857" cy="388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Tx/>
                <a:buNone/>
                <a:defRPr sz="24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b="0" i="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5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Licensing: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630868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8748-8EA6-C54C-B923-C93727A83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Systems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6CCB6-BA4A-FB4A-908B-17534E0DF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351" y="1224709"/>
            <a:ext cx="6477000" cy="18415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1F767B-4A85-3E40-97D1-5D594221C2A7}"/>
              </a:ext>
            </a:extLst>
          </p:cNvPr>
          <p:cNvGrpSpPr/>
          <p:nvPr/>
        </p:nvGrpSpPr>
        <p:grpSpPr>
          <a:xfrm>
            <a:off x="1839247" y="3384320"/>
            <a:ext cx="5475207" cy="425438"/>
            <a:chOff x="1813376" y="1101771"/>
            <a:chExt cx="5475207" cy="4254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9B9C87-A2C1-764F-BC58-FE5C92FD58D4}"/>
                </a:ext>
              </a:extLst>
            </p:cNvPr>
            <p:cNvSpPr txBox="1"/>
            <p:nvPr/>
          </p:nvSpPr>
          <p:spPr>
            <a:xfrm>
              <a:off x="1813376" y="110177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Resource Groups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E8F71D-AC17-0C49-A492-5632B1F14A47}"/>
                </a:ext>
              </a:extLst>
            </p:cNvPr>
            <p:cNvSpPr txBox="1"/>
            <p:nvPr/>
          </p:nvSpPr>
          <p:spPr>
            <a:xfrm>
              <a:off x="2954679" y="110177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Insights Dashboard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701EFF4-2626-F941-8536-B1E4E464614F}"/>
                </a:ext>
              </a:extLst>
            </p:cNvPr>
            <p:cNvSpPr txBox="1"/>
            <p:nvPr/>
          </p:nvSpPr>
          <p:spPr>
            <a:xfrm>
              <a:off x="4095982" y="110177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Inventory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26D0D3-76EE-DE4D-9069-729110772443}"/>
                </a:ext>
              </a:extLst>
            </p:cNvPr>
            <p:cNvSpPr txBox="1"/>
            <p:nvPr/>
          </p:nvSpPr>
          <p:spPr>
            <a:xfrm>
              <a:off x="5237285" y="110177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Automation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CBB41B-DA6B-C24A-8956-93E073E0E6DA}"/>
                </a:ext>
              </a:extLst>
            </p:cNvPr>
            <p:cNvSpPr txBox="1"/>
            <p:nvPr/>
          </p:nvSpPr>
          <p:spPr>
            <a:xfrm>
              <a:off x="6378588" y="110177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Run Command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E4DFEA-8E55-C749-9BEF-C4BB00300A3D}"/>
              </a:ext>
            </a:extLst>
          </p:cNvPr>
          <p:cNvGrpSpPr/>
          <p:nvPr/>
        </p:nvGrpSpPr>
        <p:grpSpPr>
          <a:xfrm>
            <a:off x="2409899" y="4105750"/>
            <a:ext cx="4333903" cy="425438"/>
            <a:chOff x="2499681" y="1823201"/>
            <a:chExt cx="4333903" cy="42543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B31DFD-67B4-0449-AC05-6FF8A6D79458}"/>
                </a:ext>
              </a:extLst>
            </p:cNvPr>
            <p:cNvSpPr txBox="1"/>
            <p:nvPr/>
          </p:nvSpPr>
          <p:spPr>
            <a:xfrm>
              <a:off x="2499681" y="182320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Patch Manager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60356F-6F8F-C24B-8D51-EED0DA2EA33F}"/>
                </a:ext>
              </a:extLst>
            </p:cNvPr>
            <p:cNvSpPr txBox="1"/>
            <p:nvPr/>
          </p:nvSpPr>
          <p:spPr>
            <a:xfrm>
              <a:off x="3640984" y="182320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Maintenance Window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7CD670-5E60-864C-8E7C-542D39C3C0A4}"/>
                </a:ext>
              </a:extLst>
            </p:cNvPr>
            <p:cNvSpPr txBox="1"/>
            <p:nvPr/>
          </p:nvSpPr>
          <p:spPr>
            <a:xfrm>
              <a:off x="4782287" y="182320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State Manager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943DAF-8B13-B843-B04D-77D8B59AC877}"/>
                </a:ext>
              </a:extLst>
            </p:cNvPr>
            <p:cNvSpPr txBox="1"/>
            <p:nvPr/>
          </p:nvSpPr>
          <p:spPr>
            <a:xfrm>
              <a:off x="5923589" y="1823201"/>
              <a:ext cx="909995" cy="42543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r>
                <a:rPr lang="en-US" sz="1050" b="1" dirty="0">
                  <a:latin typeface="Amazon Ember Light" panose="020B0603020204020204" pitchFamily="34" charset="0"/>
                  <a:ea typeface="Amazon Ember Light" panose="020B0603020204020204" pitchFamily="34" charset="0"/>
                  <a:cs typeface="Amazon Ember Light" panose="020B0603020204020204" pitchFamily="34" charset="0"/>
                </a:rPr>
                <a:t>Parameter Store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8448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C8748-8EA6-C54C-B923-C93727A838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Systems Manager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EFABCE-B7B2-7D4B-9D78-F81D40DAB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7" y="1543739"/>
            <a:ext cx="3762530" cy="2416956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46E212-3360-9C46-80CC-319F853B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924" y="1616803"/>
            <a:ext cx="3895065" cy="227082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71543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4097-D4B9-684F-95CD-B9909A9C5E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Consistent Snapshots with Microsoft VSS</a:t>
            </a:r>
          </a:p>
        </p:txBody>
      </p:sp>
      <p:pic>
        <p:nvPicPr>
          <p:cNvPr id="1028" name="Picture 4" descr="&#10;        Snapshots capturing an initial volume state and two subsequent states after data has&#10;          been changed.&#10;      ">
            <a:extLst>
              <a:ext uri="{FF2B5EF4-FFF2-40B4-BE49-F238E27FC236}">
                <a16:creationId xmlns:a16="http://schemas.microsoft.com/office/drawing/2014/main" id="{DD0F6C8F-4357-F347-AAA6-ABFF742C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066800"/>
            <a:ext cx="3744912" cy="370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8175B4-BD13-C04F-9041-15BF080C7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0" y="1836517"/>
            <a:ext cx="4114800" cy="1614887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389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1108-63B4-0449-B46A-A9DB77B035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Automation</a:t>
            </a:r>
          </a:p>
        </p:txBody>
      </p:sp>
    </p:spTree>
    <p:extLst>
      <p:ext uri="{BB962C8B-B14F-4D97-AF65-F5344CB8AC3E}">
        <p14:creationId xmlns:p14="http://schemas.microsoft.com/office/powerpoint/2010/main" val="69764408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EE209-B81C-8946-B04B-DDF7CAD1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751" y="347663"/>
            <a:ext cx="3360649" cy="3778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Container Management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1DCC32-6A68-7546-8131-46D3E8CF80EF}"/>
              </a:ext>
            </a:extLst>
          </p:cNvPr>
          <p:cNvSpPr/>
          <p:nvPr/>
        </p:nvSpPr>
        <p:spPr>
          <a:xfrm>
            <a:off x="461003" y="2309060"/>
            <a:ext cx="37353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EKS</a:t>
            </a:r>
          </a:p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(Amazon Elastic Container Service</a:t>
            </a:r>
          </a:p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Kubernetes)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D65A3-0C36-D344-98D9-C55DCCC52352}"/>
              </a:ext>
            </a:extLst>
          </p:cNvPr>
          <p:cNvSpPr/>
          <p:nvPr/>
        </p:nvSpPr>
        <p:spPr>
          <a:xfrm>
            <a:off x="832098" y="3427529"/>
            <a:ext cx="29931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ECR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(Elastic Container Registry)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70373-2A84-5A46-B9F4-A8949331157B}"/>
              </a:ext>
            </a:extLst>
          </p:cNvPr>
          <p:cNvSpPr/>
          <p:nvPr/>
        </p:nvSpPr>
        <p:spPr>
          <a:xfrm>
            <a:off x="884196" y="1467590"/>
            <a:ext cx="28889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Amazon ECS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(Elastic Container Service)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4431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Run containers without managing servers or clusters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1DE6FD-B5AC-1742-912C-EDD6BC809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21" y="1480066"/>
            <a:ext cx="7228958" cy="2253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E335CA-7822-9D47-B440-3BC07EF7E148}"/>
              </a:ext>
            </a:extLst>
          </p:cNvPr>
          <p:cNvSpPr/>
          <p:nvPr/>
        </p:nvSpPr>
        <p:spPr>
          <a:xfrm>
            <a:off x="3782361" y="3848100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GB" b="1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Fargate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70764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Managed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AF030-8769-1E4E-A62F-FCE7E95E969A}"/>
              </a:ext>
            </a:extLst>
          </p:cNvPr>
          <p:cNvSpPr txBox="1"/>
          <p:nvPr/>
        </p:nvSpPr>
        <p:spPr>
          <a:xfrm>
            <a:off x="1167962" y="123835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Elastic Beanstalk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A16C5-16AA-B64C-BA50-5805B11B74F9}"/>
              </a:ext>
            </a:extLst>
          </p:cNvPr>
          <p:cNvSpPr txBox="1"/>
          <p:nvPr/>
        </p:nvSpPr>
        <p:spPr>
          <a:xfrm>
            <a:off x="2860510" y="123835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Application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809F29-A347-9643-9596-51D5721E2251}"/>
              </a:ext>
            </a:extLst>
          </p:cNvPr>
          <p:cNvSpPr txBox="1"/>
          <p:nvPr/>
        </p:nvSpPr>
        <p:spPr>
          <a:xfrm>
            <a:off x="4553058" y="123835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3DF78C-29D1-834A-B42A-84EEE1637D25}"/>
              </a:ext>
            </a:extLst>
          </p:cNvPr>
          <p:cNvSpPr txBox="1"/>
          <p:nvPr/>
        </p:nvSpPr>
        <p:spPr>
          <a:xfrm>
            <a:off x="6245606" y="1238351"/>
            <a:ext cx="108000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9ED56F-A930-F64E-8BAD-06983D41C0AE}"/>
              </a:ext>
            </a:extLst>
          </p:cNvPr>
          <p:cNvSpPr txBox="1"/>
          <p:nvPr/>
        </p:nvSpPr>
        <p:spPr>
          <a:xfrm>
            <a:off x="2860510" y="2963828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My Web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A22010-5F1C-EE44-9570-0D988532B785}"/>
              </a:ext>
            </a:extLst>
          </p:cNvPr>
          <p:cNvSpPr txBox="1"/>
          <p:nvPr/>
        </p:nvSpPr>
        <p:spPr>
          <a:xfrm>
            <a:off x="4553058" y="2124383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Version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902E7-5018-6E46-8D3D-A216D4E36250}"/>
              </a:ext>
            </a:extLst>
          </p:cNvPr>
          <p:cNvSpPr txBox="1"/>
          <p:nvPr/>
        </p:nvSpPr>
        <p:spPr>
          <a:xfrm>
            <a:off x="4553058" y="2723341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Version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ABF5F7-0EC4-B741-800E-C3C97E89BDEE}"/>
              </a:ext>
            </a:extLst>
          </p:cNvPr>
          <p:cNvSpPr txBox="1"/>
          <p:nvPr/>
        </p:nvSpPr>
        <p:spPr>
          <a:xfrm>
            <a:off x="4553058" y="3322299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Version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96B17-C274-F842-BE7B-30F1278BEF39}"/>
              </a:ext>
            </a:extLst>
          </p:cNvPr>
          <p:cNvSpPr txBox="1"/>
          <p:nvPr/>
        </p:nvSpPr>
        <p:spPr>
          <a:xfrm>
            <a:off x="6245606" y="3691054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99AB9-D4D6-844B-B707-D26BA03E9790}"/>
              </a:ext>
            </a:extLst>
          </p:cNvPr>
          <p:cNvSpPr txBox="1"/>
          <p:nvPr/>
        </p:nvSpPr>
        <p:spPr>
          <a:xfrm>
            <a:off x="6245606" y="2972368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User Acceptance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A70AE-0D3F-CC4A-8564-84980A9CE155}"/>
              </a:ext>
            </a:extLst>
          </p:cNvPr>
          <p:cNvSpPr txBox="1"/>
          <p:nvPr/>
        </p:nvSpPr>
        <p:spPr>
          <a:xfrm>
            <a:off x="6245606" y="2253681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FA24D-4D8C-C640-8F92-959F9A236B1E}"/>
              </a:ext>
            </a:extLst>
          </p:cNvPr>
          <p:cNvSpPr txBox="1"/>
          <p:nvPr/>
        </p:nvSpPr>
        <p:spPr>
          <a:xfrm>
            <a:off x="4553058" y="3921257"/>
            <a:ext cx="1080000" cy="4254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Version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2D9ABDF-4BDC-C848-BD9E-B13C651AE23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940510" y="2337102"/>
            <a:ext cx="612548" cy="839445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106D14F-5CFC-3A4A-AE16-D586FBD40B83}"/>
              </a:ext>
            </a:extLst>
          </p:cNvPr>
          <p:cNvCxnSpPr/>
          <p:nvPr/>
        </p:nvCxnSpPr>
        <p:spPr>
          <a:xfrm>
            <a:off x="2554236" y="1119881"/>
            <a:ext cx="0" cy="3349375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27917A-867E-1A4E-94B8-B26EE4D1E188}"/>
              </a:ext>
            </a:extLst>
          </p:cNvPr>
          <p:cNvCxnSpPr/>
          <p:nvPr/>
        </p:nvCxnSpPr>
        <p:spPr>
          <a:xfrm>
            <a:off x="4246784" y="1119881"/>
            <a:ext cx="0" cy="3349375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B7BB88-61E1-DA46-A2BA-911619548F82}"/>
              </a:ext>
            </a:extLst>
          </p:cNvPr>
          <p:cNvCxnSpPr/>
          <p:nvPr/>
        </p:nvCxnSpPr>
        <p:spPr>
          <a:xfrm>
            <a:off x="5939332" y="1119881"/>
            <a:ext cx="0" cy="3349375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45D3A54-9242-5F48-AABE-E4A2B462D622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3940510" y="2936060"/>
            <a:ext cx="612548" cy="24048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5F637A2-2C7F-2B41-8BFA-A6B21AFB2EA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3940510" y="3176547"/>
            <a:ext cx="612548" cy="358471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6CA4E1-68B7-C149-BA64-EEC7C377D7B4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3940510" y="3176547"/>
            <a:ext cx="612548" cy="95742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2DB601-B5AC-D345-91AC-982DD843411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5633058" y="2337102"/>
            <a:ext cx="612548" cy="12929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EF6A7A60-2C67-C246-AD2A-1C1419EAF0C0}"/>
              </a:ext>
            </a:extLst>
          </p:cNvPr>
          <p:cNvCxnSpPr>
            <a:stCxn id="3" idx="2"/>
            <a:endCxn id="7" idx="1"/>
          </p:cNvCxnSpPr>
          <p:nvPr/>
        </p:nvCxnSpPr>
        <p:spPr>
          <a:xfrm rot="16200000" flipH="1">
            <a:off x="1527857" y="1843894"/>
            <a:ext cx="1512758" cy="1152548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75930C-DB64-9E49-A7D0-826DB1E9E89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5633058" y="2936060"/>
            <a:ext cx="612548" cy="2490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60E5B6-E10A-A64A-B6F5-E212C1F3C80A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5633058" y="3903773"/>
            <a:ext cx="612548" cy="23020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598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Serverless Computing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32B24E-0067-D948-911C-EC84B577F274}"/>
              </a:ext>
            </a:extLst>
          </p:cNvPr>
          <p:cNvSpPr/>
          <p:nvPr/>
        </p:nvSpPr>
        <p:spPr>
          <a:xfrm>
            <a:off x="2556907" y="4437775"/>
            <a:ext cx="4039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2"/>
              </a:rPr>
              <a:t>https://aws.amazon.com/serverless/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A9A684-E80D-DA4D-AC3F-AA479E9407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66"/>
          <a:stretch/>
        </p:blipFill>
        <p:spPr>
          <a:xfrm>
            <a:off x="960627" y="1011485"/>
            <a:ext cx="7222747" cy="330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247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Serverless Computing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178B0D-5085-DC46-AA87-BAEC688EE2E1}"/>
              </a:ext>
            </a:extLst>
          </p:cNvPr>
          <p:cNvGrpSpPr/>
          <p:nvPr/>
        </p:nvGrpSpPr>
        <p:grpSpPr>
          <a:xfrm>
            <a:off x="1314414" y="1108510"/>
            <a:ext cx="6515172" cy="2932398"/>
            <a:chOff x="838200" y="1045010"/>
            <a:chExt cx="7213672" cy="32014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4FB4D2-2617-D447-9EE7-C40A70DE7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2128" y="1045010"/>
              <a:ext cx="6959744" cy="3201482"/>
            </a:xfrm>
            <a:prstGeom prst="rect">
              <a:avLst/>
            </a:prstGeom>
            <a:ln>
              <a:solidFill>
                <a:schemeClr val="tx1">
                  <a:lumMod val="60000"/>
                  <a:lumOff val="4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1A47F46-9A42-8D41-B858-CB5955CFD1E4}"/>
                </a:ext>
              </a:extLst>
            </p:cNvPr>
            <p:cNvSpPr/>
            <p:nvPr/>
          </p:nvSpPr>
          <p:spPr>
            <a:xfrm>
              <a:off x="838200" y="2311400"/>
              <a:ext cx="4546600" cy="863600"/>
            </a:xfrm>
            <a:prstGeom prst="ellipse">
              <a:avLst/>
            </a:prstGeom>
            <a:noFill/>
            <a:ln w="101600">
              <a:solidFill>
                <a:srgbClr val="FFC000">
                  <a:alpha val="50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0542918-5116-7246-A760-B7EE9F25C745}"/>
              </a:ext>
            </a:extLst>
          </p:cNvPr>
          <p:cNvSpPr/>
          <p:nvPr/>
        </p:nvSpPr>
        <p:spPr>
          <a:xfrm>
            <a:off x="1809750" y="4246492"/>
            <a:ext cx="5524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https://github.com/aws/aws-lambda-dotnet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9715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65" b="17284"/>
          <a:stretch/>
        </p:blipFill>
        <p:spPr>
          <a:xfrm>
            <a:off x="0" y="965200"/>
            <a:ext cx="9144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579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Serverless by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A291D-7BAC-BE4A-A7A5-DCE5A1B94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51" y="817698"/>
            <a:ext cx="5760000" cy="36976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9D7055-FA88-D142-B38C-1B4AA8647BAE}"/>
              </a:ext>
            </a:extLst>
          </p:cNvPr>
          <p:cNvSpPr/>
          <p:nvPr/>
        </p:nvSpPr>
        <p:spPr>
          <a:xfrm>
            <a:off x="3300714" y="4443570"/>
            <a:ext cx="4176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https://github.com/danilop/ServerlessByDesign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5CB18-215B-064B-9AE6-0A2B6C42CFFE}"/>
              </a:ext>
            </a:extLst>
          </p:cNvPr>
          <p:cNvSpPr/>
          <p:nvPr/>
        </p:nvSpPr>
        <p:spPr>
          <a:xfrm>
            <a:off x="703778" y="4443570"/>
            <a:ext cx="2176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https://sbd.danilop.net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768EF0-D4DA-B943-81DB-E91F247B9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79" y="4469206"/>
            <a:ext cx="251999" cy="251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C4E504-B7EB-9245-99E6-F96E1542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15" y="4469207"/>
            <a:ext cx="251999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0469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Serverless by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831C7-2895-AF4F-9D02-087796A0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51" y="817698"/>
            <a:ext cx="5760000" cy="36976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CEE5A1-FDAE-FE48-88B5-AA02D7F14B1B}"/>
              </a:ext>
            </a:extLst>
          </p:cNvPr>
          <p:cNvSpPr/>
          <p:nvPr/>
        </p:nvSpPr>
        <p:spPr>
          <a:xfrm>
            <a:off x="3300714" y="4443570"/>
            <a:ext cx="4176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https://github.com/danilop/ServerlessByDesign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E831A8-F29D-B04C-938B-4AAF5F86EE95}"/>
              </a:ext>
            </a:extLst>
          </p:cNvPr>
          <p:cNvSpPr/>
          <p:nvPr/>
        </p:nvSpPr>
        <p:spPr>
          <a:xfrm>
            <a:off x="703778" y="4443570"/>
            <a:ext cx="2176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https://sbd.danilop.net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3B19A2-6DF3-7743-8342-E2D22711D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79" y="4469206"/>
            <a:ext cx="251999" cy="251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D31FE-1148-BF48-A156-8351C31DC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15" y="4469207"/>
            <a:ext cx="251999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6754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Serverless by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7C19-8BCC-DC4F-BA81-5E482993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51" y="817698"/>
            <a:ext cx="5760000" cy="3756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17CD6F-8F76-1A45-B5E1-A71F1A4E21C0}"/>
              </a:ext>
            </a:extLst>
          </p:cNvPr>
          <p:cNvSpPr/>
          <p:nvPr/>
        </p:nvSpPr>
        <p:spPr>
          <a:xfrm>
            <a:off x="3300714" y="4443570"/>
            <a:ext cx="4176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https://github.com/danilop/ServerlessByDesign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DD376B-3AD6-4241-A155-F59FCA14D3D0}"/>
              </a:ext>
            </a:extLst>
          </p:cNvPr>
          <p:cNvSpPr/>
          <p:nvPr/>
        </p:nvSpPr>
        <p:spPr>
          <a:xfrm>
            <a:off x="703778" y="4443570"/>
            <a:ext cx="21763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https://sbd.danilop.net</a:t>
            </a:r>
            <a:endParaRPr lang="en-US" sz="14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0C1715-7AD5-9042-A6AA-CA74FEC8C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79" y="4469206"/>
            <a:ext cx="251999" cy="251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7E77FB-DA93-E54D-8A4D-721BCAA3B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815" y="4469207"/>
            <a:ext cx="251999" cy="2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2551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Toolkit for Visual Studio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49ACC-1250-D34E-B12D-DFF77CC8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5" y="1333429"/>
            <a:ext cx="5743254" cy="284782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616446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Toolkit for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03DAA7-BB47-9F47-A293-338C8EF65816}"/>
              </a:ext>
            </a:extLst>
          </p:cNvPr>
          <p:cNvSpPr txBox="1"/>
          <p:nvPr/>
        </p:nvSpPr>
        <p:spPr>
          <a:xfrm>
            <a:off x="583201" y="1053416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AWS Elastic Beanstalk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2C607-AA7B-1941-BF44-E2C7F6261FBC}"/>
              </a:ext>
            </a:extLst>
          </p:cNvPr>
          <p:cNvSpPr txBox="1"/>
          <p:nvPr/>
        </p:nvSpPr>
        <p:spPr>
          <a:xfrm>
            <a:off x="2642897" y="996592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Use the AWS Toolkit for Visual Studio to develop, debug, then deploy your .NET web applications using a web application template. Use Visual Studio to build and run your application locally before deploying to AWS Elastic Beanstalk.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E465C-2C10-664E-9284-3699FD633638}"/>
              </a:ext>
            </a:extLst>
          </p:cNvPr>
          <p:cNvSpPr txBox="1"/>
          <p:nvPr/>
        </p:nvSpPr>
        <p:spPr>
          <a:xfrm>
            <a:off x="583201" y="1686788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AWS Lambda and Amazon API Gateway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7466F9-326E-0E4F-BF59-AEF6DDC70AA6}"/>
              </a:ext>
            </a:extLst>
          </p:cNvPr>
          <p:cNvSpPr txBox="1"/>
          <p:nvPr/>
        </p:nvSpPr>
        <p:spPr>
          <a:xfrm>
            <a:off x="2642897" y="1629964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Create serverless applications with minimal administration and event-driven scaling with C# and </a:t>
            </a:r>
            <a:r>
              <a:rPr lang="en-US" sz="1050" dirty="0" err="1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Node.js</a:t>
            </a: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using AWS Lambda and Amazon API Gateway.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70D04-6262-474B-9CFE-8A4F6E353E70}"/>
              </a:ext>
            </a:extLst>
          </p:cNvPr>
          <p:cNvSpPr txBox="1"/>
          <p:nvPr/>
        </p:nvSpPr>
        <p:spPr>
          <a:xfrm>
            <a:off x="583201" y="2320160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Amazon Elastic Container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E1E1B2-83E2-7C40-9AD2-1DF55B4B5FDB}"/>
              </a:ext>
            </a:extLst>
          </p:cNvPr>
          <p:cNvSpPr txBox="1"/>
          <p:nvPr/>
        </p:nvSpPr>
        <p:spPr>
          <a:xfrm>
            <a:off x="2642897" y="2263336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Easily build, register and deploy .NET Core Docker applications to the Amazon Elastic Container Service without ever leaving Visual Studio.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E26C3D-0642-A34A-A3BF-E17C2ADDD0C4}"/>
              </a:ext>
            </a:extLst>
          </p:cNvPr>
          <p:cNvSpPr txBox="1"/>
          <p:nvPr/>
        </p:nvSpPr>
        <p:spPr>
          <a:xfrm>
            <a:off x="583201" y="2953532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AWS Explorer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F3F488-F469-9D47-9B27-9581A71D503C}"/>
              </a:ext>
            </a:extLst>
          </p:cNvPr>
          <p:cNvSpPr txBox="1"/>
          <p:nvPr/>
        </p:nvSpPr>
        <p:spPr>
          <a:xfrm>
            <a:off x="2642897" y="2896708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The AWS Explorer lets you manage your AWS resources. Including your Amazon S3 Objects, Amazon DynamoDB Tables and EC2 instances.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FCF76-585C-5347-B016-CB82309E9293}"/>
              </a:ext>
            </a:extLst>
          </p:cNvPr>
          <p:cNvSpPr txBox="1"/>
          <p:nvPr/>
        </p:nvSpPr>
        <p:spPr>
          <a:xfrm>
            <a:off x="583201" y="3586904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CloudFormation Editor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5A7BE-C836-D248-BF4C-6B8A2370A7EA}"/>
              </a:ext>
            </a:extLst>
          </p:cNvPr>
          <p:cNvSpPr txBox="1"/>
          <p:nvPr/>
        </p:nvSpPr>
        <p:spPr>
          <a:xfrm>
            <a:off x="2642897" y="3530080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Create new .NET web applications using an application template. Use Visual Studio to build with the convenience of IntelliSense and deploy to AWS with AWS CloudFormation.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56713-7A84-5D4B-9500-1D0E2B744D4D}"/>
              </a:ext>
            </a:extLst>
          </p:cNvPr>
          <p:cNvSpPr txBox="1"/>
          <p:nvPr/>
        </p:nvSpPr>
        <p:spPr>
          <a:xfrm>
            <a:off x="583201" y="4220276"/>
            <a:ext cx="1652061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Project Templates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FB27C7-76CB-D047-931D-9DF19A78F462}"/>
              </a:ext>
            </a:extLst>
          </p:cNvPr>
          <p:cNvSpPr txBox="1"/>
          <p:nvPr/>
        </p:nvSpPr>
        <p:spPr>
          <a:xfrm>
            <a:off x="2642897" y="4163452"/>
            <a:ext cx="4888204" cy="5336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The AWS Toolkit for Visual Studio includes project templates for AWS Lambda functions, AWS CloudFormation templates and sample projects showing how to use various AWS services.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8D3D39-4014-744F-A8EF-996028AE660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2235262" y="1263408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03D224-D09C-D449-AC1E-A542D74A0FE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2235262" y="1896780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289723-EF03-1B43-9872-65EE2E30C35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235262" y="2530152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3A365A9-D857-544E-86EE-25D796D7112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2235262" y="3163524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7BA609-64DF-984E-A6DF-0F9A9D39B57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 flipV="1">
            <a:off x="2235262" y="3796896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C3EE6-2DD4-5A4F-A00B-B295D3177EDB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2235262" y="4430268"/>
            <a:ext cx="407635" cy="272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06467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45D0-49DF-7946-916B-AA94907D29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/>
          <a:lstStyle/>
          <a:p>
            <a:r>
              <a:rPr lang="en-US" sz="2000" dirty="0"/>
              <a:t>AWS Tools for Microsoft Visual Studio Team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26959-18CD-7445-A23B-05F1DEB43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37" y="1262244"/>
            <a:ext cx="6197327" cy="2434400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1EE51A-7E67-E141-81D4-E462F4E3D056}"/>
              </a:ext>
            </a:extLst>
          </p:cNvPr>
          <p:cNvSpPr/>
          <p:nvPr/>
        </p:nvSpPr>
        <p:spPr>
          <a:xfrm>
            <a:off x="2410190" y="4054517"/>
            <a:ext cx="4323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https://github.com/aws/aws-vsts-tools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74017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5E815-CBCA-EE4C-B155-3E224A9605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AWS Quick Starts</a:t>
            </a:r>
          </a:p>
        </p:txBody>
      </p:sp>
    </p:spTree>
    <p:extLst>
      <p:ext uri="{BB962C8B-B14F-4D97-AF65-F5344CB8AC3E}">
        <p14:creationId xmlns:p14="http://schemas.microsoft.com/office/powerpoint/2010/main" val="225937859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EAE4-F30E-4F43-A518-FC27C3FF4D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Quick Starts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9EA3D7-6E0A-FE4B-95DE-ED8249A48C88}"/>
              </a:ext>
            </a:extLst>
          </p:cNvPr>
          <p:cNvGrpSpPr/>
          <p:nvPr/>
        </p:nvGrpSpPr>
        <p:grpSpPr>
          <a:xfrm>
            <a:off x="695325" y="1032516"/>
            <a:ext cx="3391649" cy="3564661"/>
            <a:chOff x="4600003" y="457299"/>
            <a:chExt cx="3391649" cy="356466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235E48-9B30-2746-99F4-43BB2A33C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895" b="53009"/>
            <a:stretch/>
          </p:blipFill>
          <p:spPr>
            <a:xfrm>
              <a:off x="4600003" y="457299"/>
              <a:ext cx="3391649" cy="116798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BF0E87-CAB4-3C44-9999-407DBF7D1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895" b="52980"/>
            <a:stretch/>
          </p:blipFill>
          <p:spPr>
            <a:xfrm>
              <a:off x="4600003" y="1625287"/>
              <a:ext cx="3391649" cy="116871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70593A4-15DF-2B41-BE1A-71893C232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596" r="49906"/>
            <a:stretch/>
          </p:blipFill>
          <p:spPr>
            <a:xfrm>
              <a:off x="4600752" y="2794000"/>
              <a:ext cx="3390900" cy="122796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37951A4-2ED6-9342-8C6C-4A7A669D5C5B}"/>
              </a:ext>
            </a:extLst>
          </p:cNvPr>
          <p:cNvSpPr/>
          <p:nvPr/>
        </p:nvSpPr>
        <p:spPr>
          <a:xfrm>
            <a:off x="4919662" y="2030017"/>
            <a:ext cx="36182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Automated gold-standard</a:t>
            </a:r>
            <a:br>
              <a:rPr lang="en-GB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deployments on AWS</a:t>
            </a:r>
            <a:br>
              <a:rPr lang="en-GB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endParaRPr lang="en-GB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3"/>
              </a:rPr>
              <a:t>https://aws.amazon.com/quickstart/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algn="ctr"/>
            <a:r>
              <a:rPr lang="en-US" sz="16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4"/>
              </a:rPr>
              <a:t>https://github.com/aws-quickstart/</a:t>
            </a:r>
            <a:endParaRPr lang="en-US" sz="1600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86336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57489B-B761-5B4C-9C2C-32DD6A113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017543"/>
            <a:ext cx="4182322" cy="37429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DC98E-76E8-4F4F-984E-15ED000AA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Active Directory DS on 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ADCA5-051E-A84C-96BD-48586F54F399}"/>
              </a:ext>
            </a:extLst>
          </p:cNvPr>
          <p:cNvSpPr/>
          <p:nvPr/>
        </p:nvSpPr>
        <p:spPr>
          <a:xfrm rot="2700000">
            <a:off x="7019399" y="126536"/>
            <a:ext cx="3265991" cy="739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 Starts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4F6B2-807D-7F4F-8CC0-25469FBCE1C4}"/>
              </a:ext>
            </a:extLst>
          </p:cNvPr>
          <p:cNvSpPr/>
          <p:nvPr/>
        </p:nvSpPr>
        <p:spPr>
          <a:xfrm>
            <a:off x="5342136" y="2288829"/>
            <a:ext cx="28376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Create or extend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your AD DS environment,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or use with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Directory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05922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E2A0D-0893-2244-AA11-C0FCA8371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01870"/>
            <a:ext cx="4079425" cy="365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DC98E-76E8-4F4F-984E-15ED000AA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SQL Server on 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ADCA5-051E-A84C-96BD-48586F54F399}"/>
              </a:ext>
            </a:extLst>
          </p:cNvPr>
          <p:cNvSpPr/>
          <p:nvPr/>
        </p:nvSpPr>
        <p:spPr>
          <a:xfrm rot="2700000">
            <a:off x="7019399" y="126536"/>
            <a:ext cx="3265991" cy="739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 Starts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4F6B2-807D-7F4F-8CC0-25469FBCE1C4}"/>
              </a:ext>
            </a:extLst>
          </p:cNvPr>
          <p:cNvSpPr/>
          <p:nvPr/>
        </p:nvSpPr>
        <p:spPr>
          <a:xfrm>
            <a:off x="5624016" y="2327114"/>
            <a:ext cx="23246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 Always On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Availability Groups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Windows Server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Failover 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7042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D0D1-716C-B94E-8288-5E8D822C23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Oct 23, 2008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41233-1472-DF4D-B575-F2B04F6C6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93" y="1758143"/>
            <a:ext cx="3706607" cy="200553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8AF4B1-5123-EC4F-A6E5-27674773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31" y="1050691"/>
            <a:ext cx="6494531" cy="1616319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0A37A7-2293-3544-8856-C51B6695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84" y="2900138"/>
            <a:ext cx="6544224" cy="1773462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223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C98E-76E8-4F4F-984E-15ED000AA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Microsoft Servers on 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ADCA5-051E-A84C-96BD-48586F54F399}"/>
              </a:ext>
            </a:extLst>
          </p:cNvPr>
          <p:cNvSpPr/>
          <p:nvPr/>
        </p:nvSpPr>
        <p:spPr>
          <a:xfrm rot="2700000">
            <a:off x="7019399" y="126536"/>
            <a:ext cx="3265991" cy="739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 Starts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365D2C-2CF4-F243-B2AD-E368559EF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974778"/>
            <a:ext cx="3935641" cy="3862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74F6B2-807D-7F4F-8CC0-25469FBCE1C4}"/>
              </a:ext>
            </a:extLst>
          </p:cNvPr>
          <p:cNvSpPr/>
          <p:nvPr/>
        </p:nvSpPr>
        <p:spPr>
          <a:xfrm>
            <a:off x="5198306" y="2305788"/>
            <a:ext cx="28712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Deploy Lync,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Exchange, SharePoint,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SQL Server, WAP &amp; AD FS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with one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27110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4BCC3F-AA96-144E-AC5A-70CCCF651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02554"/>
            <a:ext cx="4635367" cy="3546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CDC98E-76E8-4F4F-984E-15ED000AAE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CI/CD Pipeline on AWS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ADCA5-051E-A84C-96BD-48586F54F399}"/>
              </a:ext>
            </a:extLst>
          </p:cNvPr>
          <p:cNvSpPr/>
          <p:nvPr/>
        </p:nvSpPr>
        <p:spPr>
          <a:xfrm rot="2700000">
            <a:off x="7019399" y="126536"/>
            <a:ext cx="3265991" cy="7390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Quick Starts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4F6B2-807D-7F4F-8CC0-25469FBCE1C4}"/>
              </a:ext>
            </a:extLst>
          </p:cNvPr>
          <p:cNvSpPr/>
          <p:nvPr/>
        </p:nvSpPr>
        <p:spPr>
          <a:xfrm>
            <a:off x="5917020" y="2275625"/>
            <a:ext cx="246093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Using .NET, </a:t>
            </a:r>
            <a:r>
              <a:rPr lang="en-GB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MSBuild</a:t>
            </a: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IIS, Jenkins,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</a:t>
            </a:r>
            <a:r>
              <a:rPr lang="en-GB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CodePipeline</a:t>
            </a: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</a:t>
            </a:r>
            <a:b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GB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 AWS </a:t>
            </a:r>
            <a:r>
              <a:rPr lang="en-GB" dirty="0" err="1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CodeDeploy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1988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305F78-63FF-9F4C-B6D5-9EBBD61986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Windows Case Studies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5253-6B2B-AD45-9612-BF8B39AF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4902"/>
            <a:ext cx="986029" cy="5384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CD2730-4206-FE4C-861D-B29EB7ABA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334" y="1530461"/>
            <a:ext cx="1359525" cy="385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7BFD3C-BEA5-5E46-BE56-10B3093B9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0" y="1355990"/>
            <a:ext cx="831850" cy="866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92A96E-FE43-BC4C-A1D7-C9466B573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2672548"/>
            <a:ext cx="956149" cy="5691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7894C7-B31C-FD4E-BC1B-90C3F9BC5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8434" y="2573505"/>
            <a:ext cx="901370" cy="842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84E7A9-17BC-354D-82A0-1256DE2FA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720" y="1556337"/>
            <a:ext cx="1129452" cy="313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09756E-91DC-784B-84A0-0DC8E3EFE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500" y="2555233"/>
            <a:ext cx="901569" cy="892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870A8A-13BF-7045-83A2-00E7A5ABC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1360" y="2621322"/>
            <a:ext cx="1065708" cy="710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9382EF0-9AA0-554E-80C7-07A08EAE225D}"/>
              </a:ext>
            </a:extLst>
          </p:cNvPr>
          <p:cNvSpPr/>
          <p:nvPr/>
        </p:nvSpPr>
        <p:spPr>
          <a:xfrm>
            <a:off x="1746250" y="3829049"/>
            <a:ext cx="5651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  <a:hlinkClick r:id="rId11"/>
              </a:rPr>
              <a:t>https://aws.amazon.com/windows/case-studies/</a:t>
            </a:r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3606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A27199-2A45-7147-AF8B-E86EE0FDC01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95325" y="930274"/>
            <a:ext cx="3860800" cy="33940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Cloud Computing provides an API to manage infrastructure and services.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 Cloud Computing API via the CLI, SDKs or with management tools to automate your recurring tasks for availability, patching, scaling and monitoring.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Build elastic, self-healing infrastructures.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Manage your Infrastructure as Code, in template files, and apply software development best practices to infrastructure management.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Manage applications, non infrastructure components.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A41A3-7A6B-1640-AC2C-1B2B8297DC4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919662" y="930275"/>
            <a:ext cx="3900487" cy="33940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Business metrics can be more important than infrastructure metrics.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Speed up development with Continuous Integration and Continuous Deployment.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Containers simplify management of application components. Choose a container manager that allows you to automate the lifecycle of containers and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Serverless architectures take care of availability, scalability, patching, and more, so that you can focus on your business logic. Event-driven architectures are easier to grow when adding new features.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E32EEC-9B59-6D4A-BA50-6C03A4E549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79879253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11255587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2369" y="1014664"/>
            <a:ext cx="733926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Automation on AWS</a:t>
            </a:r>
            <a:b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Microsoft Workloads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9AFD6A-B3A9-DE43-9504-15338F4E76AF}"/>
              </a:ext>
            </a:extLst>
          </p:cNvPr>
          <p:cNvGrpSpPr/>
          <p:nvPr/>
        </p:nvGrpSpPr>
        <p:grpSpPr>
          <a:xfrm>
            <a:off x="902369" y="2735180"/>
            <a:ext cx="7339263" cy="1631216"/>
            <a:chOff x="902369" y="2735180"/>
            <a:chExt cx="7339263" cy="1631216"/>
          </a:xfrm>
        </p:grpSpPr>
        <p:sp>
          <p:nvSpPr>
            <p:cNvPr id="7" name="TextBox 6"/>
            <p:cNvSpPr txBox="1"/>
            <p:nvPr/>
          </p:nvSpPr>
          <p:spPr>
            <a:xfrm>
              <a:off x="902369" y="2735180"/>
              <a:ext cx="7339263" cy="163121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Danilo Poccia</a:t>
              </a:r>
            </a:p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Technical Evangelist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</a:t>
              </a:r>
              <a:r>
                <a:rPr lang="en-US" sz="20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danilop@amazon.com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@danilop</a:t>
              </a:r>
            </a:p>
            <a:p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    danilop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093A43-7D2C-154C-9A5E-7C3C1B198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249" y="3442788"/>
              <a:ext cx="216000" cy="216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1AADFF-35F0-1747-81AA-A4A4DCABC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7249" y="4049921"/>
              <a:ext cx="216000" cy="216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74F785-42E0-D54F-8E70-ABE2E869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249" y="3746355"/>
              <a:ext cx="216000" cy="21600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E85E7FC-0124-CB4C-8338-676AA8D4C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461" y="3887615"/>
            <a:ext cx="635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7777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048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679-1DB2-7545-A411-18AD2E2EA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Amazon Machine Image (AMI)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3C328-F793-4241-B9CB-E38B36AD7F9C}"/>
              </a:ext>
            </a:extLst>
          </p:cNvPr>
          <p:cNvSpPr txBox="1"/>
          <p:nvPr/>
        </p:nvSpPr>
        <p:spPr>
          <a:xfrm>
            <a:off x="2023217" y="1451528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26E2-010F-D44E-9661-FB2ACB21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4" y="1306209"/>
            <a:ext cx="544781" cy="564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8215B-F407-B543-8754-1CC2F14AAF4E}"/>
              </a:ext>
            </a:extLst>
          </p:cNvPr>
          <p:cNvSpPr txBox="1"/>
          <p:nvPr/>
        </p:nvSpPr>
        <p:spPr>
          <a:xfrm>
            <a:off x="4426749" y="1622160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8544A-A60E-8541-BC46-D35970A6F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3" y="1871168"/>
            <a:ext cx="544781" cy="564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6BC96-4553-C943-BC38-9CFCCDB0F843}"/>
              </a:ext>
            </a:extLst>
          </p:cNvPr>
          <p:cNvSpPr txBox="1"/>
          <p:nvPr/>
        </p:nvSpPr>
        <p:spPr>
          <a:xfrm>
            <a:off x="5961392" y="147619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instance(s)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95072-E31A-CD4F-8377-537D9D40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4" y="2436127"/>
            <a:ext cx="529721" cy="731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E5275-5D50-634C-AB42-A3216C025BFD}"/>
              </a:ext>
            </a:extLst>
          </p:cNvPr>
          <p:cNvSpPr txBox="1"/>
          <p:nvPr/>
        </p:nvSpPr>
        <p:spPr>
          <a:xfrm>
            <a:off x="1803761" y="2724163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On-premises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F9E0B2-1B04-AE44-BF80-733F2DBE52BC}"/>
              </a:ext>
            </a:extLst>
          </p:cNvPr>
          <p:cNvCxnSpPr>
            <a:stCxn id="13" idx="3"/>
            <a:endCxn id="6" idx="1"/>
          </p:cNvCxnSpPr>
          <p:nvPr/>
        </p:nvCxnSpPr>
        <p:spPr>
          <a:xfrm flipV="1">
            <a:off x="3465945" y="2153648"/>
            <a:ext cx="1006688" cy="64823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A5D23F-133C-6740-A9FA-0106799547A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81005" y="1588689"/>
            <a:ext cx="991628" cy="56495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C1B2D-E86D-7F42-AB29-13B994ECF38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017414" y="2148604"/>
            <a:ext cx="991628" cy="50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BA4D1-37BF-254D-B844-FE59847DB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2" y="1861080"/>
            <a:ext cx="544781" cy="5750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F45090-085F-A946-8ECA-0F97850939DA}"/>
              </a:ext>
            </a:extLst>
          </p:cNvPr>
          <p:cNvSpPr txBox="1"/>
          <p:nvPr/>
        </p:nvSpPr>
        <p:spPr>
          <a:xfrm>
            <a:off x="3549179" y="2615466"/>
            <a:ext cx="923163" cy="2824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VM import/export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3E814E-7209-254A-872F-27C198D828F0}"/>
              </a:ext>
            </a:extLst>
          </p:cNvPr>
          <p:cNvSpPr txBox="1"/>
          <p:nvPr/>
        </p:nvSpPr>
        <p:spPr>
          <a:xfrm>
            <a:off x="3549179" y="1439741"/>
            <a:ext cx="923163" cy="2824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create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9764957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679-1DB2-7545-A411-18AD2E2EA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User Data and Scripts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3C328-F793-4241-B9CB-E38B36AD7F9C}"/>
              </a:ext>
            </a:extLst>
          </p:cNvPr>
          <p:cNvSpPr txBox="1"/>
          <p:nvPr/>
        </p:nvSpPr>
        <p:spPr>
          <a:xfrm>
            <a:off x="2023217" y="1451528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A26E2-010F-D44E-9661-FB2ACB21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4" y="1306209"/>
            <a:ext cx="544781" cy="564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F8215B-F407-B543-8754-1CC2F14AAF4E}"/>
              </a:ext>
            </a:extLst>
          </p:cNvPr>
          <p:cNvSpPr txBox="1"/>
          <p:nvPr/>
        </p:nvSpPr>
        <p:spPr>
          <a:xfrm>
            <a:off x="4426749" y="1622160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8544A-A60E-8541-BC46-D35970A6F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3" y="1871168"/>
            <a:ext cx="544781" cy="564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6BC96-4553-C943-BC38-9CFCCDB0F843}"/>
              </a:ext>
            </a:extLst>
          </p:cNvPr>
          <p:cNvSpPr txBox="1"/>
          <p:nvPr/>
        </p:nvSpPr>
        <p:spPr>
          <a:xfrm>
            <a:off x="5961392" y="147619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instance(s)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095072-E31A-CD4F-8377-537D9D40F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224" y="2436127"/>
            <a:ext cx="529721" cy="7315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CE5275-5D50-634C-AB42-A3216C025BFD}"/>
              </a:ext>
            </a:extLst>
          </p:cNvPr>
          <p:cNvSpPr txBox="1"/>
          <p:nvPr/>
        </p:nvSpPr>
        <p:spPr>
          <a:xfrm>
            <a:off x="1803761" y="2724163"/>
            <a:ext cx="1078992" cy="1554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On-premises server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F9E0B2-1B04-AE44-BF80-733F2DBE52BC}"/>
              </a:ext>
            </a:extLst>
          </p:cNvPr>
          <p:cNvCxnSpPr>
            <a:stCxn id="13" idx="3"/>
            <a:endCxn id="6" idx="1"/>
          </p:cNvCxnSpPr>
          <p:nvPr/>
        </p:nvCxnSpPr>
        <p:spPr>
          <a:xfrm flipV="1">
            <a:off x="3465945" y="2153648"/>
            <a:ext cx="1006688" cy="64823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A5D23F-133C-6740-A9FA-0106799547A5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81005" y="1588689"/>
            <a:ext cx="991628" cy="564959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C1B2D-E86D-7F42-AB29-13B994ECF38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017414" y="2148604"/>
            <a:ext cx="991628" cy="50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BA4D1-37BF-254D-B844-FE59847DB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2" y="1861080"/>
            <a:ext cx="544781" cy="5750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6F45090-085F-A946-8ECA-0F97850939DA}"/>
              </a:ext>
            </a:extLst>
          </p:cNvPr>
          <p:cNvSpPr txBox="1"/>
          <p:nvPr/>
        </p:nvSpPr>
        <p:spPr>
          <a:xfrm>
            <a:off x="3549179" y="2615466"/>
            <a:ext cx="923163" cy="2824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VM import/export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3E814E-7209-254A-872F-27C198D828F0}"/>
              </a:ext>
            </a:extLst>
          </p:cNvPr>
          <p:cNvSpPr txBox="1"/>
          <p:nvPr/>
        </p:nvSpPr>
        <p:spPr>
          <a:xfrm>
            <a:off x="3549179" y="1439741"/>
            <a:ext cx="923163" cy="2824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create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image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3BBF3B-37D6-394C-9520-C489D0B7E9E3}"/>
              </a:ext>
            </a:extLst>
          </p:cNvPr>
          <p:cNvSpPr txBox="1"/>
          <p:nvPr/>
        </p:nvSpPr>
        <p:spPr>
          <a:xfrm>
            <a:off x="4276891" y="3147045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User Data</a:t>
            </a:r>
            <a:b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and Scripts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C86F6B-6020-C442-8449-6C0C862B22AB}"/>
              </a:ext>
            </a:extLst>
          </p:cNvPr>
          <p:cNvSpPr txBox="1"/>
          <p:nvPr/>
        </p:nvSpPr>
        <p:spPr>
          <a:xfrm>
            <a:off x="6024097" y="3084110"/>
            <a:ext cx="1560672" cy="5513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&lt;script&gt;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dir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&gt; c:\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test.log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&lt;/script&gt;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D8A3DB-8947-1448-A8DD-EAF33DB67CF0}"/>
              </a:ext>
            </a:extLst>
          </p:cNvPr>
          <p:cNvSpPr txBox="1"/>
          <p:nvPr/>
        </p:nvSpPr>
        <p:spPr>
          <a:xfrm>
            <a:off x="231469" y="3795002"/>
            <a:ext cx="7353300" cy="735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&lt;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powershell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&gt;</a:t>
            </a:r>
          </a:p>
          <a:p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Rename-Computer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NewName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user-data-test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Read-S3Object -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BucketName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myS3Bucket -Key 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myFolder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/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myFile.zip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-File c:\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destinationFile.zip</a:t>
            </a:r>
            <a:b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&lt;/</a:t>
            </a:r>
            <a:r>
              <a:rPr lang="en-US" sz="1050" dirty="0" err="1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powershell</a:t>
            </a:r>
            <a:r>
              <a:rPr lang="en-US" sz="1050" dirty="0">
                <a:latin typeface="Courier" pitchFamily="2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&gt;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0E86E1-604D-A547-AD19-0DA9D9B1DCDB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flipH="1">
            <a:off x="4745021" y="2436127"/>
            <a:ext cx="3" cy="71091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1AC9DAB-83C7-CA43-A30B-195CA3E9731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>
          <a:xfrm>
            <a:off x="5213151" y="3359764"/>
            <a:ext cx="810946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832A2C76-90AA-3C47-986A-98B9AF47DE3F}"/>
              </a:ext>
            </a:extLst>
          </p:cNvPr>
          <p:cNvCxnSpPr>
            <a:stCxn id="32" idx="1"/>
            <a:endCxn id="34" idx="0"/>
          </p:cNvCxnSpPr>
          <p:nvPr/>
        </p:nvCxnSpPr>
        <p:spPr>
          <a:xfrm rot="10800000" flipV="1">
            <a:off x="3908119" y="3359764"/>
            <a:ext cx="368772" cy="435238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096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679-1DB2-7545-A411-18AD2E2EA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Static Vs Dynamic AMIs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8215B-F407-B543-8754-1CC2F14AAF4E}"/>
              </a:ext>
            </a:extLst>
          </p:cNvPr>
          <p:cNvSpPr txBox="1"/>
          <p:nvPr/>
        </p:nvSpPr>
        <p:spPr>
          <a:xfrm>
            <a:off x="4426749" y="1622160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8544A-A60E-8541-BC46-D35970A6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3" y="1871168"/>
            <a:ext cx="544781" cy="564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6BC96-4553-C943-BC38-9CFCCDB0F843}"/>
              </a:ext>
            </a:extLst>
          </p:cNvPr>
          <p:cNvSpPr txBox="1"/>
          <p:nvPr/>
        </p:nvSpPr>
        <p:spPr>
          <a:xfrm>
            <a:off x="5961392" y="147619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instance(s)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C1B2D-E86D-7F42-AB29-13B994ECF38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017414" y="2148604"/>
            <a:ext cx="991628" cy="50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BA4D1-37BF-254D-B844-FE59847D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2" y="1861080"/>
            <a:ext cx="544781" cy="5750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3BBF3B-37D6-394C-9520-C489D0B7E9E3}"/>
              </a:ext>
            </a:extLst>
          </p:cNvPr>
          <p:cNvSpPr txBox="1"/>
          <p:nvPr/>
        </p:nvSpPr>
        <p:spPr>
          <a:xfrm>
            <a:off x="3536373" y="2986034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Static</a:t>
            </a:r>
          </a:p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Images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0E86E1-604D-A547-AD19-0DA9D9B1DCDB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flipH="1">
            <a:off x="4004503" y="2436127"/>
            <a:ext cx="740521" cy="54990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043D14-B776-1D45-87A4-4FEA2C5CEE13}"/>
              </a:ext>
            </a:extLst>
          </p:cNvPr>
          <p:cNvSpPr txBox="1"/>
          <p:nvPr/>
        </p:nvSpPr>
        <p:spPr>
          <a:xfrm>
            <a:off x="5017414" y="2986034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Dynamic</a:t>
            </a:r>
            <a:b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Images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A802-F361-F245-9026-5FDC051E39A7}"/>
              </a:ext>
            </a:extLst>
          </p:cNvPr>
          <p:cNvSpPr txBox="1"/>
          <p:nvPr/>
        </p:nvSpPr>
        <p:spPr>
          <a:xfrm>
            <a:off x="6747035" y="2897275"/>
            <a:ext cx="1242518" cy="6029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Reconfigure instance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at first boot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1EBB5-E485-D646-AA50-C5EF56AC7BEC}"/>
              </a:ext>
            </a:extLst>
          </p:cNvPr>
          <p:cNvSpPr txBox="1"/>
          <p:nvPr/>
        </p:nvSpPr>
        <p:spPr>
          <a:xfrm>
            <a:off x="1553335" y="2897275"/>
            <a:ext cx="1242518" cy="6029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Always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the same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BCC0D-AC9F-8A41-9434-39E7A47F1CAC}"/>
              </a:ext>
            </a:extLst>
          </p:cNvPr>
          <p:cNvSpPr txBox="1"/>
          <p:nvPr/>
        </p:nvSpPr>
        <p:spPr>
          <a:xfrm>
            <a:off x="5127354" y="3976192"/>
            <a:ext cx="1845569" cy="602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Patching 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Final Configurations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Software Upgrades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4158EC-977F-894B-9B7D-82F90CEFCCBD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745024" y="2436127"/>
            <a:ext cx="740520" cy="54990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5234EB-5C82-D44D-9E56-7AA8E3843E4C}"/>
              </a:ext>
            </a:extLst>
          </p:cNvPr>
          <p:cNvCxnSpPr>
            <a:cxnSpLocks/>
            <a:stCxn id="32" idx="1"/>
            <a:endCxn id="27" idx="3"/>
          </p:cNvCxnSpPr>
          <p:nvPr/>
        </p:nvCxnSpPr>
        <p:spPr>
          <a:xfrm flipH="1">
            <a:off x="2795853" y="3198753"/>
            <a:ext cx="740520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1EB51E-4E5B-664C-8675-AECD0870F0D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5953674" y="3198753"/>
            <a:ext cx="793361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D2CF2B1-3E5F-9C4E-A843-112B90B56A54}"/>
              </a:ext>
            </a:extLst>
          </p:cNvPr>
          <p:cNvCxnSpPr>
            <a:cxnSpLocks/>
            <a:stCxn id="26" idx="2"/>
            <a:endCxn id="28" idx="3"/>
          </p:cNvCxnSpPr>
          <p:nvPr/>
        </p:nvCxnSpPr>
        <p:spPr>
          <a:xfrm rot="5400000">
            <a:off x="6781890" y="3691265"/>
            <a:ext cx="777439" cy="395371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571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9679-1DB2-7545-A411-18AD2E2EA86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AMI Windows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F8215B-F407-B543-8754-1CC2F14AAF4E}"/>
              </a:ext>
            </a:extLst>
          </p:cNvPr>
          <p:cNvSpPr txBox="1"/>
          <p:nvPr/>
        </p:nvSpPr>
        <p:spPr>
          <a:xfrm>
            <a:off x="4426749" y="1622160"/>
            <a:ext cx="636547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AMI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8544A-A60E-8541-BC46-D35970A6F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33" y="1871168"/>
            <a:ext cx="544781" cy="564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56BC96-4553-C943-BC38-9CFCCDB0F843}"/>
              </a:ext>
            </a:extLst>
          </p:cNvPr>
          <p:cNvSpPr txBox="1"/>
          <p:nvPr/>
        </p:nvSpPr>
        <p:spPr>
          <a:xfrm>
            <a:off x="5961392" y="1476194"/>
            <a:ext cx="640080" cy="2743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 instance(s)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2C1B2D-E86D-7F42-AB29-13B994ECF38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017414" y="2148604"/>
            <a:ext cx="991628" cy="5044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B0BA4D1-37BF-254D-B844-FE59847DB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42" y="1861080"/>
            <a:ext cx="544781" cy="5750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63BBF3B-37D6-394C-9520-C489D0B7E9E3}"/>
              </a:ext>
            </a:extLst>
          </p:cNvPr>
          <p:cNvSpPr txBox="1"/>
          <p:nvPr/>
        </p:nvSpPr>
        <p:spPr>
          <a:xfrm>
            <a:off x="3536373" y="2986034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EC2Launch</a:t>
            </a:r>
            <a:b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EC2Config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40E86E1-604D-A547-AD19-0DA9D9B1DCDB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 flipH="1">
            <a:off x="4004503" y="2436127"/>
            <a:ext cx="740521" cy="54990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043D14-B776-1D45-87A4-4FEA2C5CEE13}"/>
              </a:ext>
            </a:extLst>
          </p:cNvPr>
          <p:cNvSpPr txBox="1"/>
          <p:nvPr/>
        </p:nvSpPr>
        <p:spPr>
          <a:xfrm>
            <a:off x="5017414" y="2986034"/>
            <a:ext cx="936260" cy="4254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b="1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EC2Rescue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25A802-F361-F245-9026-5FDC051E39A7}"/>
              </a:ext>
            </a:extLst>
          </p:cNvPr>
          <p:cNvSpPr txBox="1"/>
          <p:nvPr/>
        </p:nvSpPr>
        <p:spPr>
          <a:xfrm>
            <a:off x="6747035" y="2897274"/>
            <a:ext cx="2054344" cy="6029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Troubleshoot OS-level Issues</a:t>
            </a:r>
            <a:b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</a:b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Collect Logs and </a:t>
            </a:r>
            <a:r>
              <a:rPr lang="en-US" sz="1050" dirty="0" err="1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Config</a:t>
            </a:r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 Files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1EBB5-E485-D646-AA50-C5EF56AC7BEC}"/>
              </a:ext>
            </a:extLst>
          </p:cNvPr>
          <p:cNvSpPr txBox="1"/>
          <p:nvPr/>
        </p:nvSpPr>
        <p:spPr>
          <a:xfrm>
            <a:off x="1553335" y="2897275"/>
            <a:ext cx="1242518" cy="6029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72000" tIns="72000" rIns="72000" bIns="72000" rtlCol="0" anchor="ctr" anchorCtr="0">
            <a:noAutofit/>
          </a:bodyPr>
          <a:lstStyle/>
          <a:p>
            <a:pPr algn="ctr"/>
            <a:r>
              <a:rPr lang="en-US" sz="1050" dirty="0">
                <a:latin typeface="Amazon Ember Light" panose="020B0603020204020204" pitchFamily="34" charset="0"/>
                <a:ea typeface="Amazon Ember Light" panose="020B0603020204020204" pitchFamily="34" charset="0"/>
                <a:cs typeface="Amazon Ember Light" panose="020B0603020204020204" pitchFamily="34" charset="0"/>
              </a:rPr>
              <a:t>Initial Instance Boot Tasks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4158EC-977F-894B-9B7D-82F90CEFCCBD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745024" y="2436127"/>
            <a:ext cx="740520" cy="549907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5234EB-5C82-D44D-9E56-7AA8E3843E4C}"/>
              </a:ext>
            </a:extLst>
          </p:cNvPr>
          <p:cNvCxnSpPr>
            <a:cxnSpLocks/>
            <a:stCxn id="32" idx="1"/>
            <a:endCxn id="27" idx="3"/>
          </p:cNvCxnSpPr>
          <p:nvPr/>
        </p:nvCxnSpPr>
        <p:spPr>
          <a:xfrm flipH="1">
            <a:off x="2795853" y="3198753"/>
            <a:ext cx="740520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1EB51E-4E5B-664C-8675-AECD0870F0DE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5953674" y="3198753"/>
            <a:ext cx="793361" cy="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90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4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5CC43-FDE7-A24E-94EA-F00EC78961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5325" y="347663"/>
            <a:ext cx="8448675" cy="469900"/>
          </a:xfrm>
        </p:spPr>
        <p:txBody>
          <a:bodyPr>
            <a:normAutofit fontScale="90000"/>
          </a:bodyPr>
          <a:lstStyle/>
          <a:p>
            <a:r>
              <a:rPr lang="en-US" dirty="0"/>
              <a:t>AWS Tools for Windows PowerShell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591D0-2A77-E647-B23C-8D84E7EB3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01" y="1317310"/>
            <a:ext cx="4889500" cy="3070539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5672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1_DeckTemplate-AWS-ReInvent-Orange">
  <a:themeElements>
    <a:clrScheme name="Custom 1">
      <a:dk1>
        <a:srgbClr val="474746"/>
      </a:dk1>
      <a:lt1>
        <a:srgbClr val="FFFFFF"/>
      </a:lt1>
      <a:dk2>
        <a:srgbClr val="6D6E6D"/>
      </a:dk2>
      <a:lt2>
        <a:srgbClr val="F8F8F8"/>
      </a:lt2>
      <a:accent1>
        <a:srgbClr val="FF9600"/>
      </a:accent1>
      <a:accent2>
        <a:srgbClr val="00B9FF"/>
      </a:accent2>
      <a:accent3>
        <a:srgbClr val="69E319"/>
      </a:accent3>
      <a:accent4>
        <a:srgbClr val="8C3FFF"/>
      </a:accent4>
      <a:accent5>
        <a:srgbClr val="FF0080"/>
      </a:accent5>
      <a:accent6>
        <a:srgbClr val="999A98"/>
      </a:accent6>
      <a:hlink>
        <a:srgbClr val="00B8FE"/>
      </a:hlink>
      <a:folHlink>
        <a:srgbClr val="8B3EF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3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97C89A-FD0C-431E-81F6-90225B937683}">
  <ds:schemaRefs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AWS-Deck-Template-Dark</Template>
  <TotalTime>11234</TotalTime>
  <Words>1124</Words>
  <Application>Microsoft Macintosh PowerPoint</Application>
  <PresentationFormat>On-screen Show (16:9)</PresentationFormat>
  <Paragraphs>245</Paragraphs>
  <Slides>46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Amazon Ember</vt:lpstr>
      <vt:lpstr>Amazon Ember Light</vt:lpstr>
      <vt:lpstr>Arial</vt:lpstr>
      <vt:lpstr>Courier</vt:lpstr>
      <vt:lpstr>Lucida Console</vt:lpstr>
      <vt:lpstr>Museo Sans 100</vt:lpstr>
      <vt:lpstr>Museo Sans 300</vt:lpstr>
      <vt:lpstr>Roboto Condensed</vt:lpstr>
      <vt:lpstr>Roboto Condensed Light</vt:lpstr>
      <vt:lpstr>Verdana</vt:lpstr>
      <vt:lpstr>DeckTemplate-AWS-ReInvent-Orange</vt:lpstr>
      <vt:lpstr>1_DeckTemplate-AWS-ReInvent-Orange</vt:lpstr>
      <vt:lpstr>PPT-mal_NIC</vt:lpstr>
      <vt:lpstr>PowerPoint Presentation</vt:lpstr>
      <vt:lpstr>PowerPoint Presentation</vt:lpstr>
      <vt:lpstr>PowerPoint Presentation</vt:lpstr>
      <vt:lpstr>Oct 23, 2008</vt:lpstr>
      <vt:lpstr>Amazon Machine Image (AMI)</vt:lpstr>
      <vt:lpstr>User Data and Scripts</vt:lpstr>
      <vt:lpstr>Static Vs Dynamic AMIs</vt:lpstr>
      <vt:lpstr>AMI Windows Tools</vt:lpstr>
      <vt:lpstr>AWS Tools for Windows PowerShell</vt:lpstr>
      <vt:lpstr>AWS Tools for Windows PowerShell</vt:lpstr>
      <vt:lpstr>AWS SDK for .NET</vt:lpstr>
      <vt:lpstr>AWS Global Infrastructure</vt:lpstr>
      <vt:lpstr>Regions and Availability Zones</vt:lpstr>
      <vt:lpstr>AWS Global Infrastructure</vt:lpstr>
      <vt:lpstr>AWS Edge Network</vt:lpstr>
      <vt:lpstr>Infrastructure Automation</vt:lpstr>
      <vt:lpstr>Infrastructure as Code</vt:lpstr>
      <vt:lpstr>Auto Scaling</vt:lpstr>
      <vt:lpstr>Managed Directories</vt:lpstr>
      <vt:lpstr>Managed Databases</vt:lpstr>
      <vt:lpstr>AWS Systems Manager</vt:lpstr>
      <vt:lpstr>AWS Systems Manager</vt:lpstr>
      <vt:lpstr>Consistent Snapshots with Microsoft VSS</vt:lpstr>
      <vt:lpstr>More Automation</vt:lpstr>
      <vt:lpstr>Container Management</vt:lpstr>
      <vt:lpstr>Run containers without managing servers or clusters</vt:lpstr>
      <vt:lpstr>Managed Applications</vt:lpstr>
      <vt:lpstr>Serverless Computing</vt:lpstr>
      <vt:lpstr>Serverless Computing</vt:lpstr>
      <vt:lpstr>Serverless by Design</vt:lpstr>
      <vt:lpstr>Serverless by Design</vt:lpstr>
      <vt:lpstr>Serverless by Design</vt:lpstr>
      <vt:lpstr>AWS Toolkit for Visual Studio</vt:lpstr>
      <vt:lpstr>AWS Toolkit for Visual Studio</vt:lpstr>
      <vt:lpstr>AWS Tools for Microsoft Visual Studio Team Services</vt:lpstr>
      <vt:lpstr>AWS Quick Starts</vt:lpstr>
      <vt:lpstr>AWS Quick Starts</vt:lpstr>
      <vt:lpstr>Active Directory DS on AWS</vt:lpstr>
      <vt:lpstr>SQL Server on AWS</vt:lpstr>
      <vt:lpstr>Microsoft Servers on AWS</vt:lpstr>
      <vt:lpstr>Windows CI/CD Pipeline on AWS</vt:lpstr>
      <vt:lpstr>Windows Case Studies</vt:lpstr>
      <vt:lpstr>Takeaways</vt:lpstr>
      <vt:lpstr>Resources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Danilo Poccia</cp:lastModifiedBy>
  <cp:revision>378</cp:revision>
  <cp:lastPrinted>2017-12-13T18:18:25Z</cp:lastPrinted>
  <dcterms:created xsi:type="dcterms:W3CDTF">2016-10-31T14:45:46Z</dcterms:created>
  <dcterms:modified xsi:type="dcterms:W3CDTF">2018-02-01T14:05:47Z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